
<file path=[Content_Types].xml><?xml version="1.0" encoding="utf-8"?>
<Types xmlns="http://schemas.openxmlformats.org/package/2006/content-types">
  <Default Extension="emf" ContentType="image/x-emf"/>
  <Default Extension="xls" ContentType="application/vnd.ms-excel"/>
  <Default Extension="jpeg" ContentType="image/jpeg"/>
  <Default Extension="xml" ContentType="application/xml"/>
  <Default Extension="wma" ContentType="audio/unknown"/>
  <Default Extension="vml" ContentType="application/vnd.openxmlformats-officedocument.vmlDrawing"/>
  <Default Extension="bin" ContentType="application/vnd.openxmlformats-officedocument.presentationml.printerSettings"/>
  <Default Extension="png" ContentType="image/png"/>
  <Default Extension="wav" ContentType="audio/wav"/>
  <Default Extension="wmf" ContentType="image/x-wmf"/>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 id="2147484120" r:id="rId2"/>
    <p:sldMasterId id="2147484150" r:id="rId3"/>
    <p:sldMasterId id="2147484165" r:id="rId4"/>
    <p:sldMasterId id="2147484180" r:id="rId5"/>
    <p:sldMasterId id="2147484204" r:id="rId6"/>
    <p:sldMasterId id="2147484216" r:id="rId7"/>
  </p:sldMasterIdLst>
  <p:notesMasterIdLst>
    <p:notesMasterId r:id="rId70"/>
  </p:notesMasterIdLst>
  <p:handoutMasterIdLst>
    <p:handoutMasterId r:id="rId71"/>
  </p:handoutMasterIdLst>
  <p:sldIdLst>
    <p:sldId id="257" r:id="rId8"/>
    <p:sldId id="534" r:id="rId9"/>
    <p:sldId id="535" r:id="rId10"/>
    <p:sldId id="260" r:id="rId11"/>
    <p:sldId id="262" r:id="rId12"/>
    <p:sldId id="517" r:id="rId13"/>
    <p:sldId id="533" r:id="rId14"/>
    <p:sldId id="261" r:id="rId15"/>
    <p:sldId id="317" r:id="rId16"/>
    <p:sldId id="264" r:id="rId17"/>
    <p:sldId id="265" r:id="rId18"/>
    <p:sldId id="268" r:id="rId19"/>
    <p:sldId id="521" r:id="rId20"/>
    <p:sldId id="455" r:id="rId21"/>
    <p:sldId id="456" r:id="rId22"/>
    <p:sldId id="457" r:id="rId23"/>
    <p:sldId id="523" r:id="rId24"/>
    <p:sldId id="515" r:id="rId25"/>
    <p:sldId id="459" r:id="rId26"/>
    <p:sldId id="460" r:id="rId27"/>
    <p:sldId id="461" r:id="rId28"/>
    <p:sldId id="463" r:id="rId29"/>
    <p:sldId id="464" r:id="rId30"/>
    <p:sldId id="465" r:id="rId31"/>
    <p:sldId id="466" r:id="rId32"/>
    <p:sldId id="478" r:id="rId33"/>
    <p:sldId id="482" r:id="rId34"/>
    <p:sldId id="467" r:id="rId35"/>
    <p:sldId id="520" r:id="rId36"/>
    <p:sldId id="524" r:id="rId37"/>
    <p:sldId id="462" r:id="rId38"/>
    <p:sldId id="525" r:id="rId39"/>
    <p:sldId id="509" r:id="rId40"/>
    <p:sldId id="475" r:id="rId41"/>
    <p:sldId id="445" r:id="rId42"/>
    <p:sldId id="536" r:id="rId43"/>
    <p:sldId id="537" r:id="rId44"/>
    <p:sldId id="538" r:id="rId45"/>
    <p:sldId id="539" r:id="rId46"/>
    <p:sldId id="540" r:id="rId47"/>
    <p:sldId id="541" r:id="rId48"/>
    <p:sldId id="542" r:id="rId49"/>
    <p:sldId id="543" r:id="rId50"/>
    <p:sldId id="507" r:id="rId51"/>
    <p:sldId id="496" r:id="rId52"/>
    <p:sldId id="497" r:id="rId53"/>
    <p:sldId id="498" r:id="rId54"/>
    <p:sldId id="528" r:id="rId55"/>
    <p:sldId id="474" r:id="rId56"/>
    <p:sldId id="522" r:id="rId57"/>
    <p:sldId id="318" r:id="rId58"/>
    <p:sldId id="483" r:id="rId59"/>
    <p:sldId id="484" r:id="rId60"/>
    <p:sldId id="485" r:id="rId61"/>
    <p:sldId id="486" r:id="rId62"/>
    <p:sldId id="487" r:id="rId63"/>
    <p:sldId id="493" r:id="rId64"/>
    <p:sldId id="476" r:id="rId65"/>
    <p:sldId id="488" r:id="rId66"/>
    <p:sldId id="489" r:id="rId67"/>
    <p:sldId id="526" r:id="rId68"/>
    <p:sldId id="296" r:id="rId6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4502" autoAdjust="0"/>
  </p:normalViewPr>
  <p:slideViewPr>
    <p:cSldViewPr>
      <p:cViewPr>
        <p:scale>
          <a:sx n="50" d="100"/>
          <a:sy n="50" d="100"/>
        </p:scale>
        <p:origin x="-1880" y="-680"/>
      </p:cViewPr>
      <p:guideLst>
        <p:guide orient="horz" pos="2160"/>
        <p:guide pos="2880"/>
      </p:guideLst>
    </p:cSldViewPr>
  </p:slideViewPr>
  <p:outlineViewPr>
    <p:cViewPr>
      <p:scale>
        <a:sx n="33" d="100"/>
        <a:sy n="33" d="100"/>
      </p:scale>
      <p:origin x="0" y="3084"/>
    </p:cViewPr>
    <p:sldLst>
      <p:sld r:id="rId1" collapse="1"/>
    </p:sldLst>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4A94C865-4C49-439D-908D-FA9F39B9AFBB}" type="datetimeFigureOut">
              <a:rPr lang="en-US"/>
              <a:pPr>
                <a:defRPr/>
              </a:pPr>
              <a:t>10/26/15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5CC8C0A6-9128-4E27-A340-FCC7FB56104E}" type="slidenum">
              <a:rPr lang="en-US"/>
              <a:pPr>
                <a:defRPr/>
              </a:pPr>
              <a:t>‹#›</a:t>
            </a:fld>
            <a:endParaRPr lang="en-US"/>
          </a:p>
        </p:txBody>
      </p:sp>
    </p:spTree>
    <p:extLst>
      <p:ext uri="{BB962C8B-B14F-4D97-AF65-F5344CB8AC3E}">
        <p14:creationId xmlns:p14="http://schemas.microsoft.com/office/powerpoint/2010/main" val="196673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938"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040" y="4416426"/>
            <a:ext cx="560832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938"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A817479-4021-4E61-A1E3-051B87ADE0F2}" type="slidenum">
              <a:rPr lang="en-US"/>
              <a:pPr>
                <a:defRPr/>
              </a:pPr>
              <a:t>‹#›</a:t>
            </a:fld>
            <a:endParaRPr lang="en-US"/>
          </a:p>
        </p:txBody>
      </p:sp>
    </p:spTree>
    <p:extLst>
      <p:ext uri="{BB962C8B-B14F-4D97-AF65-F5344CB8AC3E}">
        <p14:creationId xmlns:p14="http://schemas.microsoft.com/office/powerpoint/2010/main" val="164664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youtube.com/watch?v=Mlkvyjsxz9A"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michigan.gov/mdcr/1,1607,7-138-4951_4994---,00.html" TargetMode="External"/><Relationship Id="rId4" Type="http://schemas.openxmlformats.org/officeDocument/2006/relationships/hyperlink" Target="http://www.michigan.gov/mdcr/1,1607,7-138-4957---,00.html" TargetMode="External"/><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ichigan.gov/mde/%20/documents/mde/Youth_Employment_Packet_383330_7.pdf" TargetMode="External"/><Relationship Id="rId4" Type="http://schemas.openxmlformats.org/officeDocument/2006/relationships/hyperlink" Target="http://www7.dleg.state.mi.us/orr/Files/AdminCode/106_32_AdminCode.pdf" TargetMode="External"/><Relationship Id="rId5" Type="http://schemas.openxmlformats.org/officeDocument/2006/relationships/hyperlink" Target="http://www7.dleg.state.mi.us/orr/Files/AdminCode/107_49_AdminCode.pdf" TargetMode="External"/><Relationship Id="rId6" Type="http://schemas.openxmlformats.org/officeDocument/2006/relationships/hyperlink" Target="http://legislature.mi.gov/doc.aspx?mcl-409-111"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CFB399E-6A5E-4FFB-B562-2B51DA44427C}" type="slidenum">
              <a:rPr lang="en-US" sz="1200" smtClean="0"/>
              <a:pPr eaLnBrk="1" hangingPunct="1"/>
              <a:t>1</a:t>
            </a:fld>
            <a:endParaRPr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dirty="0" smtClean="0"/>
              <a:t>Photo from http://coverpassion.com/extreme-sports.html</a:t>
            </a:r>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C3693-15AA-4E49-806A-818879C4E4E0}" type="slidenum">
              <a:rPr lang="en-US" altLang="en-US">
                <a:solidFill>
                  <a:prstClr val="black"/>
                </a:solidFill>
              </a:rPr>
              <a:pPr/>
              <a:t>13</a:t>
            </a:fld>
            <a:endParaRPr lang="en-US" altLang="en-US">
              <a:solidFill>
                <a:prstClr val="black"/>
              </a:solidFill>
            </a:endParaRP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ltLang="en-US"/>
              <a:t>Clip is a funny video of a model falling down on the runway. This is a funny clip but workplace hazards are not Funny</a:t>
            </a:r>
          </a:p>
          <a:p>
            <a:r>
              <a:rPr lang="en-US" altLang="en-US"/>
              <a:t>Hazards can be present on every job and you have to recognize them and protect employees from them.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pPr eaLnBrk="1" hangingPunct="1"/>
            <a:r>
              <a:rPr lang="en-US" dirty="0" smtClean="0"/>
              <a:t>Agriculture is one of the most dangerous industries in the nation. Each year, more than 2 million youth under the age of 20 are exposed to farm-related safety hazards. As a result, a significant number of young people are killed, injured or permanently disabled on farms in the United States. This OSHA </a:t>
            </a:r>
            <a:r>
              <a:rPr lang="en-US" dirty="0" err="1" smtClean="0"/>
              <a:t>eTool</a:t>
            </a:r>
            <a:r>
              <a:rPr lang="en-US" dirty="0" smtClean="0"/>
              <a:t> describes common agricultural hazards and offers potential safety solutions that both employers and young workers can utilize to prevent accidents and avoid injury on the job.</a:t>
            </a:r>
          </a:p>
          <a:p>
            <a:pPr eaLnBrk="1" hangingPunct="1"/>
            <a:endParaRPr lang="en-US" dirty="0" smtClean="0"/>
          </a:p>
          <a:p>
            <a:pPr eaLnBrk="1" hangingPunct="1"/>
            <a:r>
              <a:rPr lang="en-US" dirty="0" smtClean="0"/>
              <a:t>Agricultural Hazards:  </a:t>
            </a:r>
          </a:p>
          <a:p>
            <a:pPr eaLnBrk="1" hangingPunct="1"/>
            <a:r>
              <a:rPr lang="en-US" dirty="0" smtClean="0"/>
              <a:t>Tractors </a:t>
            </a:r>
          </a:p>
          <a:p>
            <a:pPr eaLnBrk="1" hangingPunct="1"/>
            <a:r>
              <a:rPr lang="en-US" dirty="0" smtClean="0"/>
              <a:t>Electrocution  </a:t>
            </a:r>
          </a:p>
          <a:p>
            <a:pPr eaLnBrk="1" hangingPunct="1"/>
            <a:r>
              <a:rPr lang="en-US" dirty="0" smtClean="0"/>
              <a:t>Confined Spaces </a:t>
            </a:r>
          </a:p>
          <a:p>
            <a:pPr eaLnBrk="1" hangingPunct="1"/>
            <a:r>
              <a:rPr lang="en-US" dirty="0" smtClean="0"/>
              <a:t>Other Machinery </a:t>
            </a:r>
          </a:p>
          <a:p>
            <a:pPr eaLnBrk="1" hangingPunct="1"/>
            <a:r>
              <a:rPr lang="en-US" dirty="0" smtClean="0"/>
              <a:t>Organic Dust  </a:t>
            </a:r>
          </a:p>
          <a:p>
            <a:pPr eaLnBrk="1" hangingPunct="1"/>
            <a:r>
              <a:rPr lang="en-US" dirty="0" smtClean="0"/>
              <a:t>Struck-by    </a:t>
            </a:r>
          </a:p>
          <a:p>
            <a:pPr eaLnBrk="1" hangingPunct="1"/>
            <a:r>
              <a:rPr lang="en-US" dirty="0" smtClean="0"/>
              <a:t>Falls </a:t>
            </a:r>
          </a:p>
          <a:p>
            <a:pPr eaLnBrk="1" hangingPunct="1"/>
            <a:r>
              <a:rPr lang="en-US" dirty="0" smtClean="0"/>
              <a:t>Chemicals   </a:t>
            </a:r>
          </a:p>
          <a:p>
            <a:pPr eaLnBrk="1" hangingPunct="1"/>
            <a:r>
              <a:rPr lang="en-US" dirty="0" smtClean="0"/>
              <a:t>Workers/Pickers   </a:t>
            </a:r>
          </a:p>
          <a:p>
            <a:pPr eaLnBrk="1" hangingPunct="1"/>
            <a:r>
              <a:rPr lang="en-US" dirty="0" smtClean="0"/>
              <a:t>  </a:t>
            </a:r>
          </a:p>
          <a:p>
            <a:pPr eaLnBrk="1" hangingPunct="1"/>
            <a:r>
              <a:rPr lang="en-US" dirty="0" smtClean="0"/>
              <a:t>  </a:t>
            </a:r>
          </a:p>
          <a:p>
            <a:pPr eaLnBrk="1" hangingPunct="1"/>
            <a:r>
              <a:rPr lang="en-US" dirty="0" smtClean="0"/>
              <a:t>  </a:t>
            </a:r>
          </a:p>
          <a:p>
            <a:pPr eaLnBrk="1" hangingPunct="1"/>
            <a:r>
              <a:rPr lang="en-US" dirty="0" smtClean="0"/>
              <a:t>  </a:t>
            </a:r>
          </a:p>
          <a:p>
            <a:pPr eaLnBrk="1" hangingPunct="1"/>
            <a:r>
              <a:rPr lang="en-US" dirty="0" smtClean="0"/>
              <a:t> </a:t>
            </a:r>
          </a:p>
          <a:p>
            <a:pPr eaLnBrk="1" hangingPunct="1"/>
            <a:r>
              <a:rPr lang="en-US" dirty="0" smtClean="0"/>
              <a:t>Tractors </a:t>
            </a:r>
          </a:p>
          <a:p>
            <a:pPr eaLnBrk="1" hangingPunct="1"/>
            <a:r>
              <a:rPr lang="en-US" dirty="0" smtClean="0"/>
              <a:t>Other Machinery  </a:t>
            </a:r>
          </a:p>
          <a:p>
            <a:pPr eaLnBrk="1" hangingPunct="1"/>
            <a:r>
              <a:rPr lang="en-US" dirty="0" smtClean="0"/>
              <a:t>Struck-by   </a:t>
            </a:r>
          </a:p>
          <a:p>
            <a:pPr eaLnBrk="1" hangingPunct="1"/>
            <a:r>
              <a:rPr lang="en-US" dirty="0" smtClean="0"/>
              <a:t>Falls  </a:t>
            </a:r>
          </a:p>
          <a:p>
            <a:pPr eaLnBrk="1" hangingPunct="1"/>
            <a:r>
              <a:rPr lang="en-US" dirty="0" smtClean="0"/>
              <a:t>Electrocution </a:t>
            </a:r>
          </a:p>
          <a:p>
            <a:pPr eaLnBrk="1" hangingPunct="1"/>
            <a:r>
              <a:rPr lang="en-US" dirty="0" smtClean="0"/>
              <a:t>Confined Space  </a:t>
            </a:r>
          </a:p>
          <a:p>
            <a:pPr eaLnBrk="1" hangingPunct="1"/>
            <a:r>
              <a:rPr lang="en-US" dirty="0" smtClean="0"/>
              <a:t>Chemicals </a:t>
            </a:r>
          </a:p>
          <a:p>
            <a:pPr eaLnBrk="1" hangingPunct="1"/>
            <a:r>
              <a:rPr lang="en-US" dirty="0" smtClean="0"/>
              <a:t>Workers/Pickers </a:t>
            </a:r>
          </a:p>
          <a:p>
            <a:pPr eaLnBrk="1" hangingPunct="1"/>
            <a:r>
              <a:rPr lang="en-US" dirty="0" smtClean="0"/>
              <a:t>Organic Dust </a:t>
            </a:r>
          </a:p>
          <a:p>
            <a:pPr eaLnBrk="1" hangingPunct="1"/>
            <a:r>
              <a:rPr lang="en-US" dirty="0" smtClean="0"/>
              <a:t> </a:t>
            </a:r>
          </a:p>
          <a:p>
            <a:endParaRPr lang="en-US" dirty="0" smtClean="0"/>
          </a:p>
        </p:txBody>
      </p:sp>
      <p:sp>
        <p:nvSpPr>
          <p:cNvPr id="7270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3EEEAD9-DBE6-4DBA-9347-73EB51AA1A52}" type="slidenum">
              <a:rPr lang="en-US" sz="1200" smtClean="0"/>
              <a:pPr eaLnBrk="1" hangingPunct="1"/>
              <a:t>14</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smtClean="0"/>
          </a:p>
        </p:txBody>
      </p:sp>
      <p:sp>
        <p:nvSpPr>
          <p:cNvPr id="7373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2406FA1-8E78-4FFA-B92A-D5A080AAA6F7}" type="slidenum">
              <a:rPr lang="en-US" sz="1200" smtClean="0"/>
              <a:pPr eaLnBrk="1" hangingPunct="1"/>
              <a:t>15</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smtClean="0"/>
          </a:p>
        </p:txBody>
      </p:sp>
      <p:sp>
        <p:nvSpPr>
          <p:cNvPr id="7475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426173C-7E61-4D8D-9151-0029CE644604}" type="slidenum">
              <a:rPr lang="en-US" sz="1200" smtClean="0"/>
              <a:pPr eaLnBrk="1" hangingPunct="1"/>
              <a:t>16</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17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90AC9FA-34C1-4EC5-8DCD-4CA70443B670}" type="slidenum">
              <a:rPr lang="en-US" sz="1200" smtClean="0"/>
              <a:pPr eaLnBrk="1" hangingPunct="1"/>
              <a:t>19</a:t>
            </a:fld>
            <a:endParaRPr lang="en-US" sz="1200" smtClean="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934720" y="4416426"/>
            <a:ext cx="5140960" cy="4183063"/>
          </a:xfrm>
          <a:solidFill>
            <a:srgbClr val="FFFFFF"/>
          </a:solidFill>
          <a:ln>
            <a:solidFill>
              <a:srgbClr val="000000"/>
            </a:solidFill>
            <a:miter lim="800000"/>
            <a:headEnd/>
            <a:tailEnd/>
          </a:ln>
        </p:spPr>
        <p:txBody>
          <a:bodyPr/>
          <a:lstStyle/>
          <a:p>
            <a:r>
              <a:rPr lang="en-US" dirty="0" smtClean="0"/>
              <a:t>The next few slides will introduce some minimum information and training most employers will need to provide to employees before they begin work.  </a:t>
            </a:r>
          </a:p>
          <a:p>
            <a:r>
              <a:rPr lang="en-US" dirty="0" smtClean="0"/>
              <a:t>These standards are ones that most employers will need to comply with.  </a:t>
            </a:r>
          </a:p>
          <a:p>
            <a:endParaRPr lang="en-US"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u="sng" dirty="0" smtClean="0"/>
              <a:t>Ergonomic Job Risk Factors</a:t>
            </a:r>
          </a:p>
          <a:p>
            <a:pPr lvl="1"/>
            <a:r>
              <a:rPr lang="en-US" dirty="0" smtClean="0"/>
              <a:t>Awkward postures</a:t>
            </a:r>
          </a:p>
          <a:p>
            <a:pPr lvl="1"/>
            <a:r>
              <a:rPr lang="en-US" dirty="0" smtClean="0"/>
              <a:t>Forceful exertions</a:t>
            </a:r>
          </a:p>
          <a:p>
            <a:pPr lvl="1"/>
            <a:r>
              <a:rPr lang="en-US" dirty="0" smtClean="0"/>
              <a:t>Repetitive motions</a:t>
            </a:r>
          </a:p>
          <a:p>
            <a:pPr lvl="1"/>
            <a:r>
              <a:rPr lang="en-US" dirty="0" smtClean="0"/>
              <a:t>Duration</a:t>
            </a:r>
          </a:p>
          <a:p>
            <a:pPr lvl="1"/>
            <a:r>
              <a:rPr lang="en-US" dirty="0" smtClean="0"/>
              <a:t>Contact stresses</a:t>
            </a:r>
          </a:p>
          <a:p>
            <a:pPr lvl="1"/>
            <a:r>
              <a:rPr lang="en-US" dirty="0" smtClean="0"/>
              <a:t>Vibration</a:t>
            </a:r>
          </a:p>
          <a:p>
            <a:pPr lvl="1"/>
            <a:r>
              <a:rPr lang="en-US" dirty="0" smtClean="0"/>
              <a:t>Other</a:t>
            </a:r>
          </a:p>
          <a:p>
            <a:r>
              <a:rPr lang="en-US" dirty="0" smtClean="0"/>
              <a:t>	</a:t>
            </a:r>
            <a:r>
              <a:rPr lang="en-US" sz="900" dirty="0" smtClean="0">
                <a:latin typeface="Arial Narrow" pitchFamily="34" charset="0"/>
              </a:rPr>
              <a:t>Temperature</a:t>
            </a:r>
          </a:p>
          <a:p>
            <a:r>
              <a:rPr lang="en-US" sz="900" dirty="0" smtClean="0">
                <a:latin typeface="Arial Narrow" pitchFamily="34" charset="0"/>
              </a:rPr>
              <a:t>	Work pace, recovery time</a:t>
            </a:r>
          </a:p>
          <a:p>
            <a:r>
              <a:rPr lang="en-US" sz="900" dirty="0" smtClean="0">
                <a:latin typeface="Arial Narrow" pitchFamily="34" charset="0"/>
              </a:rPr>
              <a:t>	Machine paced work</a:t>
            </a:r>
          </a:p>
          <a:p>
            <a:r>
              <a:rPr lang="en-US" sz="900" dirty="0" smtClean="0">
                <a:latin typeface="Arial Narrow" pitchFamily="34" charset="0"/>
              </a:rPr>
              <a:t>	Unfamiliar or unaccustomed work</a:t>
            </a:r>
          </a:p>
          <a:p>
            <a:r>
              <a:rPr lang="en-US" sz="900" dirty="0" smtClean="0">
                <a:latin typeface="Arial Narrow" pitchFamily="34" charset="0"/>
              </a:rPr>
              <a:t>	Psychological stressors</a:t>
            </a:r>
          </a:p>
          <a:p>
            <a:pPr lvl="1"/>
            <a:endParaRPr lang="en-US" dirty="0" smtClean="0"/>
          </a:p>
          <a:p>
            <a:endParaRPr lang="en-US" dirty="0" smtClean="0"/>
          </a:p>
        </p:txBody>
      </p:sp>
      <p:sp>
        <p:nvSpPr>
          <p:cNvPr id="7782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AAC26B6-5555-4772-BA73-DDFCB0AA3FB8}" type="slidenum">
              <a:rPr lang="en-US" sz="1200" smtClean="0"/>
              <a:pPr eaLnBrk="1" hangingPunct="1"/>
              <a:t>20</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smtClean="0"/>
              <a:t>Reference the Electrical hazards handout.  </a:t>
            </a:r>
          </a:p>
        </p:txBody>
      </p:sp>
      <p:sp>
        <p:nvSpPr>
          <p:cNvPr id="7987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D38143C-6BA4-48D3-A592-5ABBCBB99455}" type="slidenum">
              <a:rPr lang="en-US" sz="1200" smtClean="0"/>
              <a:pPr eaLnBrk="1" hangingPunct="1"/>
              <a:t>21</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smtClean="0"/>
          </a:p>
        </p:txBody>
      </p:sp>
      <p:sp>
        <p:nvSpPr>
          <p:cNvPr id="8090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9045B66-0D8F-4453-AC97-F12DE920BC8A}" type="slidenum">
              <a:rPr lang="en-US" sz="1200" smtClean="0"/>
              <a:pPr eaLnBrk="1" hangingPunct="1"/>
              <a:t>22</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smtClean="0"/>
          </a:p>
        </p:txBody>
      </p:sp>
      <p:sp>
        <p:nvSpPr>
          <p:cNvPr id="8192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087A4D7-09C2-4CCB-8466-0069CEFB1287}" type="slidenum">
              <a:rPr lang="en-US" sz="1200" smtClean="0"/>
              <a:pPr eaLnBrk="1" hangingPunct="1"/>
              <a:t>23</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smtClean="0"/>
          </a:p>
        </p:txBody>
      </p:sp>
      <p:sp>
        <p:nvSpPr>
          <p:cNvPr id="6349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0CF410C-FD84-4EC1-9DB5-C0A678A50F4A}" type="slidenum">
              <a:rPr lang="en-US" sz="1200" smtClean="0"/>
              <a:pPr eaLnBrk="1" hangingPunct="1"/>
              <a:t>4</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dirty="0" smtClean="0">
                <a:latin typeface="palatino, times new roman"/>
              </a:rPr>
              <a:t>Accidents in the laboratory are often the result of carelessness or ignorance either by you or by your neighbors. Stay alert and pay constant attention to your own and to your neighbors' actions. The safety precautions outlined below will be worthless unless you plan, understand, and think through the consequences of every operation before you perform it. The common accidents, which often occur simultaneously, are fire, explosion, chemical and thermal burns, cuts from broken glass tubing and thermometers, absorption of toxic, but non-corrosive chemicals through the skin, and inhalation of toxic fumes. Less common, but obviously dangerous, is the ingestion of a toxic chemical. Each of these types is discussed in a general way below, and more specific reference to certain hazards will be found in the individual experiments.</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1. </a:t>
            </a:r>
            <a:r>
              <a:rPr lang="en-US" b="1" dirty="0" smtClean="0">
                <a:latin typeface="palatino, times new roman"/>
              </a:rPr>
              <a:t>Fire</a:t>
            </a:r>
            <a:r>
              <a:rPr lang="en-US" dirty="0" smtClean="0">
                <a:latin typeface="palatino, times new roman"/>
              </a:rPr>
              <a:t>. There should never be open flames in the lab. Make it a working rule that water is the only nonflammable liquid you are likely to encounter. Treat all others in the vicinity of a flame as you would gasoline. Specifically, never heat any organic solvent in an open vessel, such as a test tube, Erlenmeyer flask, or beaker, with a flame. Such solvents should be heated in a hood with a steam bath, not a hot plate. Never keep volatile solvents, such as ether, acetone, or benzene in an open beaker or Erlenmeyer flask. The vapors can and will creep along the bench, ignite, and flash back if they reach a flame or spark.</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It is your responsibility to yourself and to your neighbors to know where the nearest safety shower and fire extinguisher are located. TAs are trained in the use of fire extinguishers.</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2. </a:t>
            </a:r>
            <a:r>
              <a:rPr lang="en-US" b="1" dirty="0" smtClean="0">
                <a:latin typeface="palatino, times new roman"/>
              </a:rPr>
              <a:t>Explosion</a:t>
            </a:r>
            <a:r>
              <a:rPr lang="en-US" dirty="0" smtClean="0">
                <a:latin typeface="palatino, times new roman"/>
              </a:rPr>
              <a:t>. Never heat a closed system or conduct a reaction in a closed system (unless specifically directed to perform the latter process and then only with frequent venting). Before starting a distillation or a chemical reaction, make sure that the system is vented. The results of an explosion are flying glass and spattered chemicals, usually both hot and corrosive.</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3. </a:t>
            </a:r>
            <a:r>
              <a:rPr lang="en-US" b="1" dirty="0" smtClean="0">
                <a:latin typeface="palatino, times new roman"/>
              </a:rPr>
              <a:t>Chemical and Thermal Burns</a:t>
            </a:r>
            <a:r>
              <a:rPr lang="en-US" dirty="0" smtClean="0">
                <a:latin typeface="palatino, times new roman"/>
              </a:rPr>
              <a:t>. Many inorganic chemicals such as the mineral acids and alkalis are corrosive to the skin and eyes. Likewise, many organic chemicals, such as acid halides, phenols, and so forth are corrosive and often toxic. If these are spilled on the desk, in the hood, or on a shelf, call for assistance in cleaning them up.</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Be careful with hot plates to avoid burns. Always assume that hot plates are HOT. </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4. </a:t>
            </a:r>
            <a:r>
              <a:rPr lang="en-US" b="1" dirty="0" smtClean="0">
                <a:latin typeface="palatino, times new roman"/>
              </a:rPr>
              <a:t>Cuts</a:t>
            </a:r>
            <a:r>
              <a:rPr lang="en-US" dirty="0" smtClean="0">
                <a:latin typeface="palatino, times new roman"/>
              </a:rPr>
              <a:t>. The most common laboratory accident is probably the cut received while attempting to force a cork or rubber stopper onto a piece of glass tubing, a thermometer, or the side-arm of a distilling flask. Be sure to make a proper-sized hole, lubricate the cork or stopper (lubrication is essential with a rubber stopper), and use a gentle pressure with rotation on the glass part. Severed nerves and tendons are common results of injuries caused by improper manipulation of glass tubes and thermometers. Always pull rather than push on the glass when possible.</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5. </a:t>
            </a:r>
            <a:r>
              <a:rPr lang="en-US" b="1" dirty="0" smtClean="0">
                <a:latin typeface="palatino, times new roman"/>
              </a:rPr>
              <a:t>Absorption of Chemicals</a:t>
            </a:r>
            <a:r>
              <a:rPr lang="en-US" dirty="0" smtClean="0">
                <a:latin typeface="palatino, times new roman"/>
              </a:rPr>
              <a:t>. Keep chemicals off the skin. Many organic substances are not corrosive, do not burn the skin, or seem to have any serious effects. They are, however, absorbed through the skin, sometimes with dire consequences. Others will give a serious allergic reaction upon repeated exposure, as evidenced by severe dermatitis. Be careful about touching your face or eyes in the lab; make sure your hands are clean first. Gloves will be available in the lab. However, gloves provide only a temporary layer of protection against chemicals on your skin and may be permeable to some chemical reagents, without visible deterioration. If your gloves come in contact with a chemical reagent, remove them, wash your hands, and get a new pair immediately.</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6. </a:t>
            </a:r>
            <a:r>
              <a:rPr lang="en-US" b="1" dirty="0" smtClean="0">
                <a:latin typeface="palatino, times new roman"/>
              </a:rPr>
              <a:t>Inhalation of Chemicals</a:t>
            </a:r>
            <a:r>
              <a:rPr lang="en-US" dirty="0" smtClean="0">
                <a:latin typeface="palatino, times new roman"/>
              </a:rPr>
              <a:t>. Keep your nose away from chemicals. Many of the common solvents are extremely toxic if inhaled in any quantity or over a period of time. Do not evaporate excess solvents in the laboratory; use the hood or a suitable distillation apparatus with a condenser. Some compounds, such as acetyl chloride, will severely irritate membranes in your eyes, nose, throat, and lungs, while others, such as benzyl chloride, are severe lachrymators, i.e. they induce eye irritation and tears. When in doubt, use the hood or consult with the laboratory instructor about the use of chemicals required for your work. Specific safety information about chemicals used is included in each experiment write up. MSDS (Material Safety Data Sheets) are available on the DCIS file server and summarize safety information about substances used in the lab.</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7. </a:t>
            </a:r>
            <a:r>
              <a:rPr lang="en-US" b="1" dirty="0" smtClean="0">
                <a:latin typeface="palatino, times new roman"/>
              </a:rPr>
              <a:t>Ingestion of Chemicals</a:t>
            </a:r>
            <a:r>
              <a:rPr lang="en-US" dirty="0" smtClean="0">
                <a:latin typeface="palatino, times new roman"/>
              </a:rPr>
              <a:t>. The common ways of accidentally ingesting harmful chemicals are: (1) by pipet, (2) from dirty hands, (3) contaminated food or drink and (4) food use of chemicals taken from the laboratory. Below are ways to avoid accidental ingestion of chemical reagents.</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Pipets must be fitted with suction bulbs to transfer chemicals. DO NOT USE MOUTH SUCTION.</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Wash your hands before handling anything (cigarettes, chewing gum, food) which goes into your mouth. Wash your hands when you leave the laboratory. </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Do not eat or drink in the laboratory. Use the water fountains for a drink--not a laboratory faucet. Remove gloves and wash your hands before using the water fountain or bathroom.</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Never use chemicals (salt, sugar, alcohol, bicarbonate, etc.) from the laboratory or stockroom on food. The source containers may be contaminated or mislabeled.</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Never use laboratory glassware as a food or drink container.</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Never store food or drink in a laboratory refrigerator or ice machine. Never consume ice from a laboratory ice machine. </a:t>
            </a:r>
            <a:endParaRPr lang="en-US" dirty="0" smtClean="0"/>
          </a:p>
        </p:txBody>
      </p:sp>
      <p:sp>
        <p:nvSpPr>
          <p:cNvPr id="8294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EFBB8BF-9D5C-44EE-9F56-E9D84AF3DE57}" type="slidenum">
              <a:rPr lang="en-US" sz="1200" smtClean="0"/>
              <a:pPr eaLnBrk="1" hangingPunct="1"/>
              <a:t>24</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62383FD-451E-4CE5-AC2A-8D07E22130B5}" type="slidenum">
              <a:rPr lang="en-US" sz="1200" smtClean="0"/>
              <a:pPr eaLnBrk="1" hangingPunct="1"/>
              <a:t>25</a:t>
            </a:fld>
            <a:endParaRPr lang="en-US" sz="1200" smtClean="0"/>
          </a:p>
        </p:txBody>
      </p:sp>
      <p:sp>
        <p:nvSpPr>
          <p:cNvPr id="83971" name="Rectangle 2"/>
          <p:cNvSpPr>
            <a:spLocks noGrp="1" noRot="1" noChangeAspect="1" noChangeArrowheads="1" noTextEdit="1"/>
          </p:cNvSpPr>
          <p:nvPr>
            <p:ph type="sldImg"/>
          </p:nvPr>
        </p:nvSpPr>
        <p:spPr>
          <a:xfrm>
            <a:off x="1181100" y="696913"/>
            <a:ext cx="4645025" cy="3484562"/>
          </a:xfrm>
          <a:ln/>
        </p:spPr>
      </p:sp>
      <p:sp>
        <p:nvSpPr>
          <p:cNvPr id="83972" name="Rectangle 3"/>
          <p:cNvSpPr>
            <a:spLocks noGrp="1" noChangeArrowheads="1"/>
          </p:cNvSpPr>
          <p:nvPr>
            <p:ph type="body" idx="1"/>
          </p:nvPr>
        </p:nvSpPr>
        <p:spPr>
          <a:xfrm>
            <a:off x="936344" y="4416426"/>
            <a:ext cx="5137714" cy="4183063"/>
          </a:xfrm>
          <a:noFill/>
        </p:spPr>
        <p:txBody>
          <a:bodyPr/>
          <a:lstStyle/>
          <a:p>
            <a:r>
              <a:rPr lang="en-US" dirty="0" smtClean="0"/>
              <a:t>Take them to our website to view the </a:t>
            </a:r>
            <a:r>
              <a:rPr lang="en-US" dirty="0" err="1" smtClean="0"/>
              <a:t>hazcom</a:t>
            </a:r>
            <a:r>
              <a:rPr lang="en-US" dirty="0" smtClean="0"/>
              <a:t> page and resources.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3122D0D-B1FF-4E97-A9BE-15AE92206DA8}" type="slidenum">
              <a:rPr lang="en-US" sz="1200" smtClean="0"/>
              <a:pPr eaLnBrk="1" hangingPunct="1"/>
              <a:t>26</a:t>
            </a:fld>
            <a:endParaRPr lang="en-US" sz="1200" smtClean="0"/>
          </a:p>
        </p:txBody>
      </p:sp>
      <p:sp>
        <p:nvSpPr>
          <p:cNvPr id="84995"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84996" name="Rectangle 3"/>
          <p:cNvSpPr>
            <a:spLocks noGrp="1" noChangeArrowheads="1"/>
          </p:cNvSpPr>
          <p:nvPr>
            <p:ph type="body" idx="1"/>
          </p:nvPr>
        </p:nvSpPr>
        <p:spPr>
          <a:xfrm>
            <a:off x="933098" y="4413251"/>
            <a:ext cx="5140960" cy="4181475"/>
          </a:xfrm>
          <a:noFill/>
          <a:extLst>
            <a:ext uri="{91240B29-F687-4f45-9708-019B960494DF}">
              <a14:hiddenLine xmlns:a14="http://schemas.microsoft.com/office/drawing/2010/main" w="12700">
                <a:solidFill>
                  <a:schemeClr val="tx1"/>
                </a:solidFill>
                <a:miter lim="800000"/>
                <a:headEnd/>
                <a:tailEnd/>
              </a14:hiddenLine>
            </a:ext>
          </a:extLst>
        </p:spPr>
        <p:txBody>
          <a:bodyPr lIns="72856" tIns="36429" rIns="72856" bIns="36429"/>
          <a:lstStyle/>
          <a:p>
            <a:r>
              <a:rPr lang="en-US" smtClean="0"/>
              <a:t>Noise and it’s physiological effects on the body is a hazard often overlooked</a:t>
            </a:r>
          </a:p>
          <a:p>
            <a:endParaRPr lang="en-US" smtClean="0"/>
          </a:p>
          <a:p>
            <a:r>
              <a:rPr lang="en-US" smtClean="0"/>
              <a:t>Rule of Thumb:  If you have to shout to be heard by someone an arm’s length away the noise decibel level is probably close to or at the action level.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01A34F1-6A3B-429F-9429-7D4D412A0839}" type="slidenum">
              <a:rPr lang="en-US" sz="1200" smtClean="0"/>
              <a:pPr eaLnBrk="1" hangingPunct="1"/>
              <a:t>27</a:t>
            </a:fld>
            <a:endParaRPr lang="en-US" sz="1200" smtClean="0"/>
          </a:p>
        </p:txBody>
      </p:sp>
      <p:sp>
        <p:nvSpPr>
          <p:cNvPr id="86019"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86020" name="Rectangle 3"/>
          <p:cNvSpPr>
            <a:spLocks noGrp="1" noChangeArrowheads="1"/>
          </p:cNvSpPr>
          <p:nvPr>
            <p:ph type="body" idx="1"/>
          </p:nvPr>
        </p:nvSpPr>
        <p:spPr>
          <a:xfrm>
            <a:off x="934720" y="4416426"/>
            <a:ext cx="5140960" cy="4181475"/>
          </a:xfrm>
          <a:noFill/>
          <a:extLst>
            <a:ext uri="{91240B29-F687-4f45-9708-019B960494DF}">
              <a14:hiddenLine xmlns:a14="http://schemas.microsoft.com/office/drawing/2010/main" w="12700">
                <a:solidFill>
                  <a:schemeClr val="tx1"/>
                </a:solidFill>
                <a:miter lim="800000"/>
                <a:headEnd/>
                <a:tailEnd/>
              </a14:hiddenLine>
            </a:ext>
          </a:extLst>
        </p:spPr>
        <p:txBody>
          <a:bodyPr lIns="90279" tIns="44347" rIns="90279" bIns="44347"/>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97595FA-9909-4467-9B05-51715F06F4E7}" type="slidenum">
              <a:rPr lang="en-US" sz="1200" smtClean="0"/>
              <a:pPr eaLnBrk="1" hangingPunct="1"/>
              <a:t>28</a:t>
            </a:fld>
            <a:endParaRPr lang="en-US" sz="1200" smtClean="0"/>
          </a:p>
        </p:txBody>
      </p:sp>
      <p:sp>
        <p:nvSpPr>
          <p:cNvPr id="88067" name="Rectangle 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88068" name="Rectangle 3"/>
          <p:cNvSpPr>
            <a:spLocks noGrp="1" noChangeArrowheads="1"/>
          </p:cNvSpPr>
          <p:nvPr>
            <p:ph type="body" idx="1"/>
          </p:nvPr>
        </p:nvSpPr>
        <p:spPr>
          <a:xfrm>
            <a:off x="933098" y="4414838"/>
            <a:ext cx="5142582" cy="4183062"/>
          </a:xfrm>
          <a:noFill/>
          <a:extLst>
            <a:ext uri="{91240B29-F687-4f45-9708-019B960494DF}">
              <a14:hiddenLine xmlns:a14="http://schemas.microsoft.com/office/drawing/2010/main" w="12700">
                <a:solidFill>
                  <a:schemeClr val="tx1"/>
                </a:solidFill>
                <a:miter lim="800000"/>
                <a:headEnd/>
                <a:tailEnd/>
              </a14:hiddenLine>
            </a:ext>
          </a:extLst>
        </p:spPr>
        <p:txBody>
          <a:bodyPr lIns="79372" tIns="39686" rIns="79372" bIns="39686"/>
          <a:lstStyle/>
          <a:p>
            <a:pPr defTabSz="785813"/>
            <a:r>
              <a:rPr lang="en-US" smtClean="0"/>
              <a:t>Part 33/433/6.</a:t>
            </a:r>
          </a:p>
          <a:p>
            <a:pPr defTabSz="785813"/>
            <a:endParaRPr lang="en-US" smtClean="0"/>
          </a:p>
          <a:p>
            <a:pPr defTabSz="785813"/>
            <a:r>
              <a:rPr lang="en-US" smtClean="0"/>
              <a:t>Great place to do the coin stacking exercise if time permits.  You will need 8 quarters, 20 dimes, 20 nickels, 40 pennies.  Half of the coins go to two competitors.  You give them three trials of 15 -20 seconds.  Each time wearing a different type of glove.  Most stacked wins a MIOSHA something and a candy bar (optional because the instructor must purchase the candy).  Discuss which pair of gloves easiest to stack in.  Emphasize the importance of selecting the right PPE and size for the Job.</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video that gives the five rules of safety for labs.  Run time 11 minutes</a:t>
            </a:r>
          </a:p>
          <a:p>
            <a:endParaRPr lang="en-US" dirty="0" smtClean="0"/>
          </a:p>
          <a:p>
            <a:r>
              <a:rPr lang="en-US" dirty="0" smtClean="0">
                <a:latin typeface="palatino, times new roman"/>
              </a:rPr>
              <a:t>Accidents in the laboratory are often the result of carelessness or ignorance either by you or by your neighbors. Stay alert and pay constant attention to your own and to your neighbors' actions. The safety precautions outlined below will be worthless unless you plan, understand, and think through the consequences of every operation before you perform it. The common accidents, which often occur simultaneously, are fire, explosion, chemical and thermal burns, cuts from broken glass tubing and thermometers, absorption of toxic, but non-corrosive chemicals through the skin, and inhalation of toxic fumes. Less common, but obviously dangerous, is the ingestion of a toxic chemical. Each of these types is discussed in a general way below, and more specific reference to certain hazards will be found in the individual experiments.</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1. </a:t>
            </a:r>
            <a:r>
              <a:rPr lang="en-US" b="1" dirty="0" smtClean="0">
                <a:latin typeface="palatino, times new roman"/>
              </a:rPr>
              <a:t>Fire</a:t>
            </a:r>
            <a:r>
              <a:rPr lang="en-US" dirty="0" smtClean="0">
                <a:latin typeface="palatino, times new roman"/>
              </a:rPr>
              <a:t>. There should never be open flames in the lab. Make it a working rule that water is the only nonflammable liquid you are likely to encounter. Treat all others in the vicinity of a flame as you would gasoline. Specifically, never heat any organic solvent in an open vessel, such as a test tube, Erlenmeyer flask, or beaker, with a flame. Such solvents should be heated in a hood with a steam bath, not a hot plate. Never keep volatile solvents, such as ether, acetone, or benzene in an open beaker or Erlenmeyer flask. The vapors can and will creep along the bench, ignite, and flash back if they reach a flame or spark.</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It is your responsibility to yourself and to your neighbors to know where the nearest safety shower and fire extinguisher are located. TAs are trained in the use of fire extinguishers.</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2. </a:t>
            </a:r>
            <a:r>
              <a:rPr lang="en-US" b="1" dirty="0" smtClean="0">
                <a:latin typeface="palatino, times new roman"/>
              </a:rPr>
              <a:t>Explosion</a:t>
            </a:r>
            <a:r>
              <a:rPr lang="en-US" dirty="0" smtClean="0">
                <a:latin typeface="palatino, times new roman"/>
              </a:rPr>
              <a:t>. Never heat a closed system or conduct a reaction in a closed system (unless specifically directed to perform the latter process and then only with frequent venting). Before starting a distillation or a chemical reaction, make sure that the system is vented. The results of an explosion are flying glass and spattered chemicals, usually both hot and corrosive.</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3. </a:t>
            </a:r>
            <a:r>
              <a:rPr lang="en-US" b="1" dirty="0" smtClean="0">
                <a:latin typeface="palatino, times new roman"/>
              </a:rPr>
              <a:t>Chemical and Thermal Burns</a:t>
            </a:r>
            <a:r>
              <a:rPr lang="en-US" dirty="0" smtClean="0">
                <a:latin typeface="palatino, times new roman"/>
              </a:rPr>
              <a:t>. Many inorganic chemicals such as the mineral acids and alkalis are corrosive to the skin and eyes. Likewise, many organic chemicals, such as acid halides, phenols, and so forth are corrosive and often toxic. If these are spilled on the desk, in the hood, or on a shelf, call for assistance in cleaning them up.</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Be careful with hot plates to avoid burns. Always assume that hot plates are HOT. </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4. </a:t>
            </a:r>
            <a:r>
              <a:rPr lang="en-US" b="1" dirty="0" smtClean="0">
                <a:latin typeface="palatino, times new roman"/>
              </a:rPr>
              <a:t>Cuts</a:t>
            </a:r>
            <a:r>
              <a:rPr lang="en-US" dirty="0" smtClean="0">
                <a:latin typeface="palatino, times new roman"/>
              </a:rPr>
              <a:t>. The most common laboratory accident is probably the cut received while attempting to force a cork or rubber stopper onto a piece of glass tubing, a thermometer, or the side-arm of a distilling flask. Be sure to make a proper-sized hole, lubricate the cork or stopper (lubrication is essential with a rubber stopper), and use a gentle pressure with rotation on the glass part. Severed nerves and tendons are common results of injuries caused by improper manipulation of glass tubes and thermometers. Always pull rather than push on the glass when possible.</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5. </a:t>
            </a:r>
            <a:r>
              <a:rPr lang="en-US" b="1" dirty="0" smtClean="0">
                <a:latin typeface="palatino, times new roman"/>
              </a:rPr>
              <a:t>Absorption of Chemicals</a:t>
            </a:r>
            <a:r>
              <a:rPr lang="en-US" dirty="0" smtClean="0">
                <a:latin typeface="palatino, times new roman"/>
              </a:rPr>
              <a:t>. Keep chemicals off the skin. Many organic substances are not corrosive, do not burn the skin, or seem to have any serious effects. They are, however, absorbed through the skin, sometimes with dire consequences. Others will give a serious allergic reaction upon repeated exposure, as evidenced by severe dermatitis. Be careful about touching your face or eyes in the lab; make sure your hands are clean first. Gloves will be available in the lab. However, gloves provide only a temporary layer of protection against chemicals on your skin and may be permeable to some chemical reagents, without visible deterioration. If your gloves come in contact with a chemical reagent, remove them, wash your hands, and get a new pair immediately.</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6. </a:t>
            </a:r>
            <a:r>
              <a:rPr lang="en-US" b="1" dirty="0" smtClean="0">
                <a:latin typeface="palatino, times new roman"/>
              </a:rPr>
              <a:t>Inhalation of Chemicals</a:t>
            </a:r>
            <a:r>
              <a:rPr lang="en-US" dirty="0" smtClean="0">
                <a:latin typeface="palatino, times new roman"/>
              </a:rPr>
              <a:t>. Keep your nose away from chemicals. Many of the common solvents are extremely toxic if inhaled in any quantity or over a period of time. Do not evaporate excess solvents in the laboratory; use the hood or a suitable distillation apparatus with a condenser. Some compounds, such as acetyl chloride, will severely irritate membranes in your eyes, nose, throat, and lungs, while others, such as benzyl chloride, are severe lachrymators, i.e. they induce eye irritation and tears. When in doubt, use the hood or consult with the laboratory instructor about the use of chemicals required for your work. Specific safety information about chemicals used is included in each experiment write up. MSDS (Material Safety Data Sheets) are available on the DCIS file server and summarize safety information about substances used in the lab.</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7. </a:t>
            </a:r>
            <a:r>
              <a:rPr lang="en-US" b="1" dirty="0" smtClean="0">
                <a:latin typeface="palatino, times new roman"/>
              </a:rPr>
              <a:t>Ingestion of Chemicals</a:t>
            </a:r>
            <a:r>
              <a:rPr lang="en-US" dirty="0" smtClean="0">
                <a:latin typeface="palatino, times new roman"/>
              </a:rPr>
              <a:t>. The common ways of accidentally ingesting harmful chemicals are: (1) by pipet, (2) from dirty hands, (3) contaminated food or drink and (4) food use of chemicals taken from the laboratory. Below are ways to avoid accidental ingestion of chemical reagents.</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Pipets must be fitted with suction bulbs to transfer chemicals. DO NOT USE MOUTH SUCTION.</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Wash your hands before handling anything (cigarettes, chewing gum, food) which goes into your mouth. Wash your hands when you leave the laboratory. </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Do not eat or drink in the laboratory. Use the water fountains for a drink--not a laboratory faucet. Remove gloves and wash your hands before using the water fountain or bathroom.</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Never use chemicals (salt, sugar, alcohol, bicarbonate, etc.) from the laboratory or stockroom on food. The source containers may be contaminated or mislabeled.</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Never use laboratory glassware as a food or drink container.</a:t>
            </a:r>
            <a:br>
              <a:rPr lang="en-US" dirty="0" smtClean="0">
                <a:latin typeface="palatino, times new roman"/>
              </a:rPr>
            </a:br>
            <a:r>
              <a:rPr lang="en-US" dirty="0" smtClean="0">
                <a:latin typeface="palatino, times new roman"/>
              </a:rPr>
              <a:t/>
            </a:r>
            <a:br>
              <a:rPr lang="en-US" dirty="0" smtClean="0">
                <a:latin typeface="palatino, times new roman"/>
              </a:rPr>
            </a:br>
            <a:r>
              <a:rPr lang="en-US" dirty="0" smtClean="0">
                <a:latin typeface="palatino, times new roman"/>
              </a:rPr>
              <a:t>• Never store food or drink in a laboratory refrigerator or ice machine. Never consume ice from a laboratory ice machine. </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29</a:t>
            </a:fld>
            <a:endParaRPr lang="en-US"/>
          </a:p>
        </p:txBody>
      </p:sp>
    </p:spTree>
    <p:extLst>
      <p:ext uri="{BB962C8B-B14F-4D97-AF65-F5344CB8AC3E}">
        <p14:creationId xmlns:p14="http://schemas.microsoft.com/office/powerpoint/2010/main" val="3835556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30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en-US" smtClean="0"/>
          </a:p>
        </p:txBody>
      </p:sp>
      <p:sp>
        <p:nvSpPr>
          <p:cNvPr id="8909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F932C3C-EDAF-45C8-8384-780BE1924338}" type="slidenum">
              <a:rPr lang="en-US" sz="1200" smtClean="0"/>
              <a:pPr eaLnBrk="1" hangingPunct="1"/>
              <a:t>31</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32</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6D911A56-4A62-4A9F-B19B-2F17DDA9EAA0}" type="slidenum">
              <a:rPr lang="en-US" altLang="en-US" smtClean="0">
                <a:solidFill>
                  <a:prstClr val="black"/>
                </a:solidFill>
              </a:rPr>
              <a:pPr/>
              <a:t>33</a:t>
            </a:fld>
            <a:endParaRPr lang="en-US" altLang="en-US" smtClean="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dirty="0" smtClean="0"/>
              <a:t>Direct attendees attention to the handouts of the fact sheets.  Briefly review fact sheets on MIOSHA website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smtClean="0"/>
          </a:p>
        </p:txBody>
      </p:sp>
      <p:sp>
        <p:nvSpPr>
          <p:cNvPr id="6451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DA6BC88-978E-4EF4-AFC3-1EBC9D4441DD}" type="slidenum">
              <a:rPr lang="en-US" sz="1200" smtClean="0"/>
              <a:pPr eaLnBrk="1" hangingPunct="1"/>
              <a:t>5</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99433F8-D8D2-4716-B29C-CE60430C3A9F}" type="slidenum">
              <a:rPr lang="en-US" sz="1200" smtClean="0"/>
              <a:pPr eaLnBrk="1" hangingPunct="1"/>
              <a:t>34</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dirty="0" smtClean="0"/>
              <a:t>Play the video clip first (run time 43 seconds).  It is a skit done by teens.  The skit depicts a young worker being told to use a drill press that the supervisor knows is not working properly.  The emphasis is on speaking up.  </a:t>
            </a:r>
          </a:p>
          <a:p>
            <a:pPr eaLnBrk="1" hangingPunct="1"/>
            <a:endParaRPr lang="en-US" dirty="0" smtClean="0"/>
          </a:p>
          <a:p>
            <a:pPr eaLnBrk="1" hangingPunct="1"/>
            <a:r>
              <a:rPr lang="en-US" u="sng" dirty="0" smtClean="0"/>
              <a:t>Information to emphasize after the skit is shown</a:t>
            </a:r>
          </a:p>
          <a:p>
            <a:pPr eaLnBrk="1" hangingPunct="1"/>
            <a:r>
              <a:rPr lang="en-US" dirty="0" smtClean="0"/>
              <a:t>All youth have aspirations to be SUPER.  When it comes to negative things they all believe they are immune…it won’t happen to me, I’m careful.  They give into fear, pressure, pride and when their gut tells them something is not right or when they don’t know something , they wont speak up….but they should!!!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B5753AC-6D29-4895-A903-6B478169F4DD}" type="slidenum">
              <a:rPr lang="en-US" sz="1200" smtClean="0"/>
              <a:pPr eaLnBrk="1" hangingPunct="1"/>
              <a:t>35</a:t>
            </a:fld>
            <a:endParaRPr 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dirty="0" smtClean="0"/>
              <a:t>All youth have aspirations to be SUPER.  When it comes to negative things they all believe they are immune…it won’t happen to me, I’m careful.  They give into fear, pressure, pride and when their gut tells them something is not right or when they don’t know something , they wont speak up….but they should!!!</a:t>
            </a:r>
          </a:p>
          <a:p>
            <a:pPr eaLnBrk="1" hangingPunct="1"/>
            <a:endParaRPr lang="en-US" dirty="0" smtClean="0"/>
          </a:p>
          <a:p>
            <a:pPr eaLnBrk="1" hangingPunct="1"/>
            <a:r>
              <a:rPr lang="en-US" dirty="0" smtClean="0"/>
              <a:t>Use one of these videos or introduce and discuss the next 8 slides.  Instructor determines which depending upon the time and the audience.</a:t>
            </a:r>
          </a:p>
          <a:p>
            <a:pPr marL="365125" marR="0" lvl="0" indent="-255588" algn="l" defTabSz="914400" rtl="0" eaLnBrk="1" fontAlgn="base" latinLnBrk="0" hangingPunct="1">
              <a:lnSpc>
                <a:spcPct val="100000"/>
              </a:lnSpc>
              <a:spcBef>
                <a:spcPts val="400"/>
              </a:spcBef>
              <a:spcAft>
                <a:spcPct val="0"/>
              </a:spcAft>
              <a:buClr>
                <a:srgbClr val="2DA2BF"/>
              </a:buClr>
              <a:buSzPct val="68000"/>
              <a:buFont typeface="Wingdings 3" pitchFamily="18" charset="2"/>
              <a:buChar char=""/>
              <a:tabLst/>
              <a:defRPr/>
            </a:pPr>
            <a:r>
              <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rPr>
              <a:t>Lost Youth</a:t>
            </a:r>
          </a:p>
          <a:p>
            <a:pPr marL="365125" marR="0" lvl="0" indent="-255588" algn="l" defTabSz="914400" rtl="0" eaLnBrk="1" fontAlgn="base" latinLnBrk="0" hangingPunct="1">
              <a:lnSpc>
                <a:spcPct val="100000"/>
              </a:lnSpc>
              <a:spcBef>
                <a:spcPts val="400"/>
              </a:spcBef>
              <a:spcAft>
                <a:spcPct val="0"/>
              </a:spcAft>
              <a:buClr>
                <a:srgbClr val="2DA2BF"/>
              </a:buClr>
              <a:buSzPct val="68000"/>
              <a:buFont typeface="Wingdings" pitchFamily="2" charset="2"/>
              <a:buNone/>
              <a:tabLst/>
              <a:defRPr/>
            </a:pPr>
            <a:r>
              <a:rPr kumimoji="0" lang="en-US" sz="2800" b="0" i="0" u="none" strike="noStrike" kern="1200" cap="none" spc="0" normalizeH="0" baseline="0" noProof="0" dirty="0" smtClean="0">
                <a:ln>
                  <a:noFill/>
                </a:ln>
                <a:solidFill>
                  <a:prstClr val="black"/>
                </a:solidFill>
                <a:effectLst/>
                <a:uLnTx/>
                <a:uFillTx/>
                <a:latin typeface="Lucida Sans Unicode"/>
                <a:ea typeface="+mn-ea"/>
                <a:cs typeface="+mn-cs"/>
                <a:hlinkClick r:id="rId3"/>
              </a:rPr>
              <a:t>http://www.youtube.com/watch?v=Mlkvyjsxz9A</a:t>
            </a:r>
            <a:endParaRPr kumimoji="0" lang="en-US" sz="2800" b="0" i="0" u="none" strike="noStrike" kern="1200" cap="none" spc="0" normalizeH="0" baseline="0" noProof="0" dirty="0" smtClean="0">
              <a:ln>
                <a:noFill/>
              </a:ln>
              <a:solidFill>
                <a:prstClr val="black"/>
              </a:solidFill>
              <a:effectLst/>
              <a:uLnTx/>
              <a:uFillTx/>
              <a:latin typeface="Lucida Sans Unicode"/>
              <a:ea typeface="+mn-ea"/>
              <a:cs typeface="+mn-cs"/>
            </a:endParaRPr>
          </a:p>
          <a:p>
            <a:pPr marL="365125" marR="0" lvl="0" indent="-255588" algn="l" defTabSz="914400" rtl="0" eaLnBrk="1" fontAlgn="base" latinLnBrk="0" hangingPunct="1">
              <a:lnSpc>
                <a:spcPct val="100000"/>
              </a:lnSpc>
              <a:spcBef>
                <a:spcPts val="400"/>
              </a:spcBef>
              <a:spcAft>
                <a:spcPct val="0"/>
              </a:spcAft>
              <a:buClr>
                <a:srgbClr val="2DA2BF"/>
              </a:buClr>
              <a:buSzPct val="68000"/>
              <a:buFont typeface="Wingdings" pitchFamily="2" charset="2"/>
              <a:buNone/>
              <a:tabLst/>
              <a:defRPr/>
            </a:pPr>
            <a:endPar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endParaRPr>
          </a:p>
          <a:p>
            <a:pPr marL="365125" marR="0" lvl="0" indent="-255588" algn="l" defTabSz="914400" rtl="0" eaLnBrk="1" fontAlgn="base" latinLnBrk="0" hangingPunct="1">
              <a:lnSpc>
                <a:spcPct val="100000"/>
              </a:lnSpc>
              <a:spcBef>
                <a:spcPts val="400"/>
              </a:spcBef>
              <a:spcAft>
                <a:spcPct val="0"/>
              </a:spcAft>
              <a:buClr>
                <a:srgbClr val="2DA2BF"/>
              </a:buClr>
              <a:buSzPct val="68000"/>
              <a:buFont typeface="Wingdings 3" pitchFamily="18" charset="2"/>
              <a:buChar char=""/>
              <a:tabLst/>
              <a:defRPr/>
            </a:pPr>
            <a:r>
              <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rPr>
              <a:t>The First Step</a:t>
            </a:r>
          </a:p>
          <a:p>
            <a:pPr marL="365125" marR="0" lvl="0" indent="-255588" algn="l" defTabSz="914400" rtl="0" eaLnBrk="1" fontAlgn="base" latinLnBrk="0" hangingPunct="1">
              <a:lnSpc>
                <a:spcPct val="100000"/>
              </a:lnSpc>
              <a:spcBef>
                <a:spcPts val="400"/>
              </a:spcBef>
              <a:spcAft>
                <a:spcPct val="0"/>
              </a:spcAft>
              <a:buClr>
                <a:srgbClr val="2DA2BF"/>
              </a:buClr>
              <a:buSzPct val="68000"/>
              <a:buFont typeface="Wingdings 3" pitchFamily="18" charset="2"/>
              <a:buChar char=""/>
              <a:tabLst/>
              <a:defRPr/>
            </a:pPr>
            <a:endPar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endParaRPr>
          </a:p>
          <a:p>
            <a:pPr marL="365125" marR="0" lvl="0" indent="-255588" algn="l" defTabSz="914400" rtl="0" eaLnBrk="1" fontAlgn="base" latinLnBrk="0" hangingPunct="1">
              <a:lnSpc>
                <a:spcPct val="100000"/>
              </a:lnSpc>
              <a:spcBef>
                <a:spcPts val="400"/>
              </a:spcBef>
              <a:spcAft>
                <a:spcPct val="0"/>
              </a:spcAft>
              <a:buClr>
                <a:srgbClr val="2DA2BF"/>
              </a:buClr>
              <a:buSzPct val="68000"/>
              <a:buFont typeface="Wingdings 3" pitchFamily="18" charset="2"/>
              <a:buChar char=""/>
              <a:tabLst/>
              <a:defRPr/>
            </a:pPr>
            <a:r>
              <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rPr>
              <a:t>Real jobs Real Risks  </a:t>
            </a:r>
          </a:p>
          <a:p>
            <a:pPr marL="109537" marR="0" lvl="0" indent="0" algn="l" defTabSz="914400" rtl="0" eaLnBrk="1" fontAlgn="base" latinLnBrk="0" hangingPunct="1">
              <a:lnSpc>
                <a:spcPct val="100000"/>
              </a:lnSpc>
              <a:spcBef>
                <a:spcPts val="400"/>
              </a:spcBef>
              <a:spcAft>
                <a:spcPct val="0"/>
              </a:spcAft>
              <a:buClr>
                <a:srgbClr val="2DA2BF"/>
              </a:buClr>
              <a:buSzPct val="68000"/>
              <a:buFont typeface="Wingdings 3" pitchFamily="18" charset="2"/>
              <a:buNone/>
              <a:tabLst/>
              <a:defRPr/>
            </a:pPr>
            <a:r>
              <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rPr>
              <a:t>http://youtu.be/3rLzCKMHi1E</a:t>
            </a:r>
          </a:p>
          <a:p>
            <a:pPr eaLnBrk="1" hangingPunct="1"/>
            <a:endParaRPr lang="en-US" dirty="0" smtClean="0"/>
          </a:p>
          <a:p>
            <a:pPr eaLnBrk="1" hangingPunct="1"/>
            <a:r>
              <a:rPr lang="en-US" dirty="0" smtClean="0"/>
              <a:t>The instructor should make the following points:</a:t>
            </a:r>
          </a:p>
          <a:p>
            <a:pPr eaLnBrk="1" hangingPunct="1"/>
            <a:endParaRPr lang="en-US" dirty="0" smtClean="0"/>
          </a:p>
          <a:p>
            <a:pPr lvl="1" eaLnBrk="1" hangingPunct="1"/>
            <a:r>
              <a:rPr lang="en-US" dirty="0" smtClean="0"/>
              <a:t>It can happen to you.  </a:t>
            </a:r>
          </a:p>
          <a:p>
            <a:pPr lvl="1" eaLnBrk="1" hangingPunct="1"/>
            <a:r>
              <a:rPr lang="en-US" dirty="0" smtClean="0"/>
              <a:t>There is no such thing as being careful enough. Many injuries are sustained doing relatively simple tasks.</a:t>
            </a:r>
          </a:p>
          <a:p>
            <a:pPr lvl="1" eaLnBrk="1" hangingPunct="1"/>
            <a:r>
              <a:rPr lang="en-US" dirty="0" smtClean="0"/>
              <a:t>Training on the hazards of a job should be done before an employee performs the job.</a:t>
            </a:r>
          </a:p>
          <a:p>
            <a:pPr lvl="1" eaLnBrk="1" hangingPunct="1"/>
            <a:r>
              <a:rPr lang="en-US" dirty="0" smtClean="0"/>
              <a:t>If you don’t know, say so!</a:t>
            </a:r>
          </a:p>
          <a:p>
            <a:pPr lvl="1" eaLnBrk="1" hangingPunct="1"/>
            <a:endParaRPr lang="en-US" dirty="0" smtClean="0"/>
          </a:p>
          <a:p>
            <a:pPr eaLnBrk="1" hangingPunct="1"/>
            <a:endParaRPr lang="en-US" dirty="0" smtClean="0"/>
          </a:p>
          <a:p>
            <a:pPr eaLnBrk="1" hangingPunct="1"/>
            <a:r>
              <a:rPr lang="en-US" dirty="0" smtClean="0"/>
              <a:t>Lost Youth Video (run time = 15 minutes).  Internet access is needed.  This is an internet based video from Washington state.  Run time of 15 minutes.  Very powerful stories of workplace accidents from 4 injured young workers along with the reenactments.</a:t>
            </a:r>
          </a:p>
          <a:p>
            <a:pPr eaLnBrk="1" hangingPunct="1"/>
            <a:endParaRPr lang="en-US" dirty="0" smtClean="0"/>
          </a:p>
          <a:p>
            <a:pPr eaLnBrk="1" hangingPunct="1"/>
            <a:r>
              <a:rPr lang="en-US" dirty="0" smtClean="0"/>
              <a:t>The First Step (run time 5 minutes) is a DVD/</a:t>
            </a:r>
            <a:r>
              <a:rPr lang="en-US" dirty="0" err="1" smtClean="0"/>
              <a:t>youtube</a:t>
            </a:r>
            <a:r>
              <a:rPr lang="en-US" dirty="0" smtClean="0"/>
              <a:t>.  obtain from Lab/or need internet access.  Testimonial of one workplace injury and the reenactment.  </a:t>
            </a:r>
          </a:p>
          <a:p>
            <a:pPr eaLnBrk="1" hangingPunct="1"/>
            <a:endParaRPr lang="en-US" dirty="0" smtClean="0"/>
          </a:p>
          <a:p>
            <a:pPr eaLnBrk="1" hangingPunct="1"/>
            <a:r>
              <a:rPr lang="en-US" dirty="0" smtClean="0"/>
              <a:t>Real jobs real risks run time 13 minutes.  Testimonial of one workplace accident.  Very</a:t>
            </a:r>
            <a:r>
              <a:rPr lang="en-US" baseline="0" dirty="0" smtClean="0"/>
              <a:t> current.</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 worked in the kitchen of a fast food restaurant in the evenings after school and on weekends. One Friday</a:t>
            </a:r>
          </a:p>
          <a:p>
            <a:r>
              <a:rPr lang="en-US" dirty="0" smtClean="0"/>
              <a:t>afternoon, Jack had to work the fryer. At one point, Jack walked across the floor, carrying a basket of </a:t>
            </a:r>
            <a:r>
              <a:rPr lang="en-US" dirty="0" err="1" smtClean="0"/>
              <a:t>french</a:t>
            </a:r>
            <a:r>
              <a:rPr lang="en-US" dirty="0" smtClean="0"/>
              <a:t> fries. He</a:t>
            </a:r>
          </a:p>
          <a:p>
            <a:r>
              <a:rPr lang="en-US" dirty="0" smtClean="0"/>
              <a:t>didn’t see a slick spot on the tile, and he slipped and fell. He landed on his tailbone and was seriously hurt. Jack has pain</a:t>
            </a:r>
          </a:p>
          <a:p>
            <a:r>
              <a:rPr lang="en-US" dirty="0" smtClean="0"/>
              <a:t>that won’t go away, and he has trouble walking and sitting.</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36</a:t>
            </a:fld>
            <a:endParaRPr lang="en-US"/>
          </a:p>
        </p:txBody>
      </p:sp>
    </p:spTree>
    <p:extLst>
      <p:ext uri="{BB962C8B-B14F-4D97-AF65-F5344CB8AC3E}">
        <p14:creationId xmlns:p14="http://schemas.microsoft.com/office/powerpoint/2010/main" val="2761138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Antonio, age 17, worked for a neighborhood builder. One day he was carrying a 12-foot roof rafter along the top of an</a:t>
            </a:r>
          </a:p>
          <a:p>
            <a:r>
              <a:rPr lang="en-US" dirty="0" smtClean="0"/>
              <a:t>unfinished house. He backed into an unguarded chimney hole and fell 28 feet to a concrete cellar floor below. He survived,</a:t>
            </a:r>
          </a:p>
          <a:p>
            <a:r>
              <a:rPr lang="en-US" dirty="0" smtClean="0"/>
              <a:t>but the fall cracked three bones in his back. His injury forced him to spend the next 3 months locked in a “clamshell” brace</a:t>
            </a:r>
          </a:p>
          <a:p>
            <a:r>
              <a:rPr lang="en-US" dirty="0" smtClean="0"/>
              <a:t>from his neck to his hips. Because of his age, he shouldn’t have been doing this dangerous work in the first place.</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37</a:t>
            </a:fld>
            <a:endParaRPr lang="en-US"/>
          </a:p>
        </p:txBody>
      </p:sp>
    </p:spTree>
    <p:extLst>
      <p:ext uri="{BB962C8B-B14F-4D97-AF65-F5344CB8AC3E}">
        <p14:creationId xmlns:p14="http://schemas.microsoft.com/office/powerpoint/2010/main" val="2069834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 age 16, did a lot of homework on the computer and spent time every day e-mailing and texting her friends. She</a:t>
            </a:r>
          </a:p>
          <a:p>
            <a:r>
              <a:rPr lang="en-US" dirty="0" smtClean="0"/>
              <a:t>also worked 3 hours a day after school typing data for a direct mail company. Angela was paid by “piece work.” This</a:t>
            </a:r>
          </a:p>
          <a:p>
            <a:r>
              <a:rPr lang="en-US" dirty="0" smtClean="0"/>
              <a:t>means she got paid for how much work she did, and not the time she spent doing it. She never took breaks. Her fingers</a:t>
            </a:r>
          </a:p>
          <a:p>
            <a:r>
              <a:rPr lang="en-US" dirty="0" smtClean="0"/>
              <a:t>started feeling numb, and in the mornings she woke up with a burning feeling in her wrist. Angela’s doctor said she had</a:t>
            </a:r>
          </a:p>
          <a:p>
            <a:r>
              <a:rPr lang="en-US" dirty="0" smtClean="0"/>
              <a:t>severe repetitive stress injury (RSI). This happens when you type in an awkward position, over and over again. The motion</a:t>
            </a:r>
          </a:p>
          <a:p>
            <a:r>
              <a:rPr lang="en-US" dirty="0" smtClean="0"/>
              <a:t>damages muscles, tendons, and nerves. Now she has to wear braces on her wrists and can’t work on a computer for</a:t>
            </a:r>
          </a:p>
          <a:p>
            <a:r>
              <a:rPr lang="en-US" dirty="0" smtClean="0"/>
              <a:t>more than 15 minutes at a time. Angela’s high school has someone take notes in class for her. </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38</a:t>
            </a:fld>
            <a:endParaRPr lang="en-US"/>
          </a:p>
        </p:txBody>
      </p:sp>
    </p:spTree>
    <p:extLst>
      <p:ext uri="{BB962C8B-B14F-4D97-AF65-F5344CB8AC3E}">
        <p14:creationId xmlns:p14="http://schemas.microsoft.com/office/powerpoint/2010/main" val="3420321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Terrell was a 15-year-old boy who found work with a landscape company when he moved to Maryland with his</a:t>
            </a:r>
          </a:p>
          <a:p>
            <a:r>
              <a:rPr lang="en-US" dirty="0" smtClean="0"/>
              <a:t>family. After only a week on the job, he was told to help grind up tree branches, using a motorized wood chipper. As he</a:t>
            </a:r>
          </a:p>
          <a:p>
            <a:r>
              <a:rPr lang="en-US" dirty="0" smtClean="0"/>
              <a:t>fed tree trimmings into the machine, Terrell got tangled in some large branches. The machine pulled him into the feed</a:t>
            </a:r>
          </a:p>
          <a:p>
            <a:r>
              <a:rPr lang="en-US" dirty="0" smtClean="0"/>
              <a:t>chute and killed him. A co-worker found his body soon after.  He shouldn’t have been doing this work because of his age.</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39</a:t>
            </a:fld>
            <a:endParaRPr lang="en-US"/>
          </a:p>
        </p:txBody>
      </p:sp>
    </p:spTree>
    <p:extLst>
      <p:ext uri="{BB962C8B-B14F-4D97-AF65-F5344CB8AC3E}">
        <p14:creationId xmlns:p14="http://schemas.microsoft.com/office/powerpoint/2010/main" val="3316605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Cody, age 16, worked on his family’s farm during the summer. One day Cody drove a tractor down a narrow gravel road. The</a:t>
            </a:r>
          </a:p>
          <a:p>
            <a:r>
              <a:rPr lang="en-US" dirty="0" smtClean="0"/>
              <a:t>tractor had no seatbelt or roll bar. He moved too close to the right edge of the road and drove into a ditch. This made the</a:t>
            </a:r>
          </a:p>
          <a:p>
            <a:r>
              <a:rPr lang="en-US" dirty="0" smtClean="0"/>
              <a:t>tractor roll over. When Cody had felt what was happening, he tried to jump, but his boot got caught between the seat</a:t>
            </a:r>
          </a:p>
          <a:p>
            <a:r>
              <a:rPr lang="en-US" dirty="0" smtClean="0"/>
              <a:t>and fender. The tractor’s left tire crushed Cody’s legs, leaving him paralyzed from the waist down. </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40</a:t>
            </a:fld>
            <a:endParaRPr lang="en-US"/>
          </a:p>
        </p:txBody>
      </p:sp>
    </p:spTree>
    <p:extLst>
      <p:ext uri="{BB962C8B-B14F-4D97-AF65-F5344CB8AC3E}">
        <p14:creationId xmlns:p14="http://schemas.microsoft.com/office/powerpoint/2010/main" val="4236669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Lindsey, a high school sophomore, worked the front counter of a small local pizza shop after school and on weekends.</a:t>
            </a:r>
          </a:p>
          <a:p>
            <a:r>
              <a:rPr lang="en-US" dirty="0" smtClean="0"/>
              <a:t>One Friday night, she worked alone with Brayden, a senior at her school. Brayden was often rude to Lindsey, and he would</a:t>
            </a:r>
          </a:p>
          <a:p>
            <a:r>
              <a:rPr lang="en-US" dirty="0" smtClean="0"/>
              <a:t>even bully her in front of customers. This night, Lindsey stood up to Brayden and talked to him to stop bullying her.</a:t>
            </a:r>
          </a:p>
          <a:p>
            <a:r>
              <a:rPr lang="en-US" dirty="0" smtClean="0"/>
              <a:t>She told him she would tell their boss. Brayden yelled at Lindsey and pushed her. Lindsey fell and hit her head on a</a:t>
            </a:r>
          </a:p>
          <a:p>
            <a:r>
              <a:rPr lang="en-US" dirty="0" smtClean="0"/>
              <a:t>nearby table. Lindsey managed to get up and run outside. She quickly dialed 911 from her cell phone. The police arrived</a:t>
            </a:r>
          </a:p>
          <a:p>
            <a:r>
              <a:rPr lang="en-US" dirty="0" smtClean="0"/>
              <a:t>and arrested Brayden. Lindsey had a bump on her head and a lot of other bruises. She still cries a lot and feels sad, and</a:t>
            </a:r>
          </a:p>
          <a:p>
            <a:r>
              <a:rPr lang="en-US" dirty="0" smtClean="0"/>
              <a:t>she sometimes can’t sleep because of what happened.</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41</a:t>
            </a:fld>
            <a:endParaRPr lang="en-US"/>
          </a:p>
        </p:txBody>
      </p:sp>
    </p:spTree>
    <p:extLst>
      <p:ext uri="{BB962C8B-B14F-4D97-AF65-F5344CB8AC3E}">
        <p14:creationId xmlns:p14="http://schemas.microsoft.com/office/powerpoint/2010/main" val="821836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 age 15, worked in a smoothie and juice shop. One day, her 34-year-old manager, Dan, began making inappropriate</a:t>
            </a:r>
          </a:p>
          <a:p>
            <a:r>
              <a:rPr lang="en-US" dirty="0" smtClean="0"/>
              <a:t>comments about Anna’s body in front of other employees. Dan also used foul language around her and told dirty</a:t>
            </a:r>
          </a:p>
          <a:p>
            <a:r>
              <a:rPr lang="en-US" dirty="0" smtClean="0"/>
              <a:t>jokes. Though Dan’s behavior made her uncomfortable, Anna noticed that none of her co-workers seemed to have a</a:t>
            </a:r>
          </a:p>
          <a:p>
            <a:r>
              <a:rPr lang="en-US" dirty="0" smtClean="0"/>
              <a:t>problem with it. Eventually, Dan began to brush against Anna when he walked past or put his arm around her shoulders or</a:t>
            </a:r>
          </a:p>
          <a:p>
            <a:r>
              <a:rPr lang="en-US" dirty="0" smtClean="0"/>
              <a:t>waist. One night, Dan invited Anna to his house for dinner.  When she refused, Dan became angry, accusing Anna of</a:t>
            </a:r>
          </a:p>
          <a:p>
            <a:r>
              <a:rPr lang="en-US" dirty="0" smtClean="0"/>
              <a:t>being a “tease.” The next day, Anna got word that she had been fired from her job for “poor performance.” Anna felt</a:t>
            </a:r>
          </a:p>
          <a:p>
            <a:r>
              <a:rPr lang="en-US" dirty="0" smtClean="0"/>
              <a:t>confused and upset. She blamed herself for what happened.</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42</a:t>
            </a:fld>
            <a:endParaRPr lang="en-US"/>
          </a:p>
        </p:txBody>
      </p:sp>
    </p:spTree>
    <p:extLst>
      <p:ext uri="{BB962C8B-B14F-4D97-AF65-F5344CB8AC3E}">
        <p14:creationId xmlns:p14="http://schemas.microsoft.com/office/powerpoint/2010/main" val="2223388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Logan, a 14-year-old high school freshman, worked summers on his grandfather’s dairy farm. He often used a tractor to</a:t>
            </a:r>
          </a:p>
          <a:p>
            <a:r>
              <a:rPr lang="en-US" dirty="0" smtClean="0"/>
              <a:t>pull the feed wagon, which had a large, turning screw that mixed the feed. The screw was connected by a metal bar</a:t>
            </a:r>
          </a:p>
          <a:p>
            <a:r>
              <a:rPr lang="en-US" dirty="0" smtClean="0"/>
              <a:t>to a power source at the back of the tractor. The bar spun rapidly between the tractor and the wagon, and it was not</a:t>
            </a:r>
          </a:p>
          <a:p>
            <a:r>
              <a:rPr lang="en-US" dirty="0" smtClean="0"/>
              <a:t>guarded. One day, Logan noticed a problem with the wagon. He left the tractor running and got off to get a closer look.</a:t>
            </a:r>
          </a:p>
          <a:p>
            <a:r>
              <a:rPr lang="en-US" dirty="0" smtClean="0"/>
              <a:t>As Logan reached across the bar, his shirt sleeve got caught. Logan’s entire body quickly became wrapped around the</a:t>
            </a:r>
          </a:p>
          <a:p>
            <a:r>
              <a:rPr lang="en-US" dirty="0" smtClean="0"/>
              <a:t>powerful, spinning shaft. Another farm employee </a:t>
            </a:r>
            <a:r>
              <a:rPr lang="en-US" smtClean="0"/>
              <a:t>saw what happened </a:t>
            </a:r>
            <a:r>
              <a:rPr lang="en-US" dirty="0" smtClean="0"/>
              <a:t>and rushed over to help. By the time the ambulance</a:t>
            </a:r>
          </a:p>
          <a:p>
            <a:r>
              <a:rPr lang="en-US" dirty="0" smtClean="0"/>
              <a:t>arrived, Logan was unconscious. He woke up in the hospital</a:t>
            </a:r>
          </a:p>
          <a:p>
            <a:r>
              <a:rPr lang="en-US" dirty="0" smtClean="0"/>
              <a:t>to discover that he had broken his neck and that his right arm</a:t>
            </a:r>
          </a:p>
          <a:p>
            <a:r>
              <a:rPr lang="en-US" dirty="0" smtClean="0"/>
              <a:t>had been torn off at the shoulder</a:t>
            </a:r>
            <a:endParaRPr lang="en-US" dirty="0"/>
          </a:p>
        </p:txBody>
      </p:sp>
      <p:sp>
        <p:nvSpPr>
          <p:cNvPr id="4" name="Slide Number Placeholder 3"/>
          <p:cNvSpPr>
            <a:spLocks noGrp="1"/>
          </p:cNvSpPr>
          <p:nvPr>
            <p:ph type="sldNum" sz="quarter" idx="10"/>
          </p:nvPr>
        </p:nvSpPr>
        <p:spPr/>
        <p:txBody>
          <a:bodyPr/>
          <a:lstStyle/>
          <a:p>
            <a:pPr>
              <a:defRPr/>
            </a:pPr>
            <a:fld id="{2A817479-4021-4E61-A1E3-051B87ADE0F2}" type="slidenum">
              <a:rPr lang="en-US" smtClean="0"/>
              <a:pPr>
                <a:defRPr/>
              </a:pPr>
              <a:t>43</a:t>
            </a:fld>
            <a:endParaRPr lang="en-US"/>
          </a:p>
        </p:txBody>
      </p:sp>
    </p:spTree>
    <p:extLst>
      <p:ext uri="{BB962C8B-B14F-4D97-AF65-F5344CB8AC3E}">
        <p14:creationId xmlns:p14="http://schemas.microsoft.com/office/powerpoint/2010/main" val="274164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solidFill>
                  <a:prstClr val="black"/>
                </a:solidFill>
              </a:rPr>
              <a:pPr eaLnBrk="1" hangingPunct="1"/>
              <a:t>7</a:t>
            </a:fld>
            <a:endParaRPr lang="en-US"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91568FB-E641-4A5B-A5ED-A88416965CEE}" type="slidenum">
              <a:rPr lang="en-US" altLang="en-US" smtClean="0">
                <a:solidFill>
                  <a:prstClr val="black"/>
                </a:solidFill>
              </a:rPr>
              <a:pPr/>
              <a:t>44</a:t>
            </a:fld>
            <a:endParaRPr lang="en-US" altLang="en-US" smtClean="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dirty="0" smtClean="0"/>
              <a:t>Hazards can be present on every job and employers have to identify the hazards, train the employees to recognize</a:t>
            </a:r>
            <a:r>
              <a:rPr lang="en-US" altLang="en-US" baseline="0" dirty="0" smtClean="0"/>
              <a:t> the hazards and </a:t>
            </a:r>
            <a:r>
              <a:rPr lang="en-US" altLang="en-US" dirty="0" smtClean="0"/>
              <a:t>protect employees from the hazards.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96D69-53EE-47CF-8775-B7ACC0E2470D}" type="slidenum">
              <a:rPr lang="en-US" altLang="en-US"/>
              <a:pPr/>
              <a:t>45</a:t>
            </a:fld>
            <a:endParaRPr lang="en-US" alt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altLang="en-US"/>
              <a:t>Spills on the floor, oven door left open, stacking product over the head of a person, person at fryer with hot basket standing in a puddle, sharp knives, chemicals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D4692-D213-41A2-833E-7F8B8320223E}" type="slidenum">
              <a:rPr lang="en-US" altLang="en-US"/>
              <a:pPr/>
              <a:t>46</a:t>
            </a:fld>
            <a:endParaRPr lang="en-US" alt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ltLang="en-US"/>
              <a:t>Heavy lifting, sharp knives, boxes in aisle way, awkward posture, chemicals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336B9-26ED-4794-8767-BF423FD2535B}" type="slidenum">
              <a:rPr lang="en-US" altLang="en-US"/>
              <a:pPr/>
              <a:t>47</a:t>
            </a:fld>
            <a:endParaRPr lang="en-US" alt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altLang="en-US"/>
              <a:t>Awkward posture, cord across floor, file drawers not closed, trash can a trip hazard in its location, housekeeping,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48</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smtClean="0"/>
              <a:t>Direct attendees to review the Extreme Safety Rights Pamphlet.</a:t>
            </a:r>
          </a:p>
          <a:p>
            <a:endParaRPr lang="en-US" smtClean="0"/>
          </a:p>
          <a:p>
            <a:r>
              <a:rPr lang="en-US" b="1" smtClean="0"/>
              <a:t>Unlawful Sexual Harassment:  Where to go for help:</a:t>
            </a:r>
            <a:endParaRPr lang="en-US" smtClean="0"/>
          </a:p>
          <a:p>
            <a:r>
              <a:rPr lang="en-US" smtClean="0"/>
              <a:t>Michigan Department of Civil Rights</a:t>
            </a:r>
            <a:br>
              <a:rPr lang="en-US" smtClean="0"/>
            </a:br>
            <a:r>
              <a:rPr lang="en-US" smtClean="0"/>
              <a:t>(800) 482-3604</a:t>
            </a:r>
            <a:br>
              <a:rPr lang="en-US" smtClean="0"/>
            </a:br>
            <a:r>
              <a:rPr lang="en-US" smtClean="0">
                <a:hlinkClick r:id="rId3"/>
              </a:rPr>
              <a:t>Listing of Office Locations</a:t>
            </a:r>
            <a:endParaRPr lang="en-US" smtClean="0"/>
          </a:p>
          <a:p>
            <a:r>
              <a:rPr lang="en-US" smtClean="0"/>
              <a:t>U.S. Equal Employment Opportunity Commission (EEOC)</a:t>
            </a:r>
            <a:br>
              <a:rPr lang="en-US" smtClean="0"/>
            </a:br>
            <a:r>
              <a:rPr lang="en-US" smtClean="0"/>
              <a:t>McNamara Bldg., 8th Floor, 477 Michigan Avenue</a:t>
            </a:r>
            <a:br>
              <a:rPr lang="en-US" smtClean="0"/>
            </a:br>
            <a:r>
              <a:rPr lang="en-US" smtClean="0"/>
              <a:t>Detroit, MI 48226</a:t>
            </a:r>
            <a:br>
              <a:rPr lang="en-US" smtClean="0"/>
            </a:br>
            <a:r>
              <a:rPr lang="en-US" smtClean="0"/>
              <a:t>(313) 226-7636</a:t>
            </a:r>
          </a:p>
          <a:p>
            <a:r>
              <a:rPr lang="en-US" smtClean="0">
                <a:hlinkClick r:id="rId4"/>
              </a:rPr>
              <a:t>Michigan Women's Commission</a:t>
            </a:r>
            <a:r>
              <a:rPr lang="en-US" smtClean="0"/>
              <a:t/>
            </a:r>
            <a:br>
              <a:rPr lang="en-US" smtClean="0"/>
            </a:br>
            <a:r>
              <a:rPr lang="en-US" smtClean="0"/>
              <a:t>Suite 3-600</a:t>
            </a:r>
            <a:br>
              <a:rPr lang="en-US" smtClean="0"/>
            </a:br>
            <a:r>
              <a:rPr lang="en-US" smtClean="0"/>
              <a:t>Detroit, MI 48202</a:t>
            </a:r>
            <a:br>
              <a:rPr lang="en-US" smtClean="0"/>
            </a:br>
            <a:r>
              <a:rPr lang="en-US" smtClean="0"/>
              <a:t>(313) 456-4702</a:t>
            </a:r>
          </a:p>
          <a:p>
            <a:r>
              <a:rPr lang="en-US" b="1" smtClean="0"/>
              <a:t>Definition of Sex Harassment:</a:t>
            </a:r>
            <a:endParaRPr lang="en-US" smtClean="0"/>
          </a:p>
          <a:p>
            <a:r>
              <a:rPr lang="en-US" b="1" smtClean="0"/>
              <a:t>Elliott-Larsen Civil Rights Act 453 of 1976 as Amended by Public Act 202 of 1980:</a:t>
            </a:r>
            <a:endParaRPr lang="en-US" smtClean="0"/>
          </a:p>
          <a:p>
            <a:r>
              <a:rPr lang="en-US" b="1" smtClean="0"/>
              <a:t>Sec 103(h)</a:t>
            </a:r>
            <a:r>
              <a:rPr lang="en-US" smtClean="0"/>
              <a:t> Discrimination because of sex includes sexual harassment which means unwelcome sexual advances, requests for sexual favors, and other verbal or physical conduct or communication of a sexual nature when:</a:t>
            </a:r>
          </a:p>
          <a:p>
            <a:r>
              <a:rPr lang="en-US" b="1" smtClean="0"/>
              <a:t>(i)</a:t>
            </a:r>
            <a:r>
              <a:rPr lang="en-US" smtClean="0"/>
              <a:t> Submission to such conduct or communication is made a term or condition either explicitly or implicitly to obtain employment, public accommodations or public services, education, or housing.</a:t>
            </a:r>
          </a:p>
          <a:p>
            <a:r>
              <a:rPr lang="en-US" b="1" smtClean="0"/>
              <a:t>(ii)</a:t>
            </a:r>
            <a:r>
              <a:rPr lang="en-US" smtClean="0"/>
              <a:t> Submission to or rejection of such conduct or communication by an individual is used as a factor in decisions affecting such individual's employment, public accommodations or public services, education, or housing.</a:t>
            </a:r>
          </a:p>
          <a:p>
            <a:r>
              <a:rPr lang="en-US" b="1" smtClean="0"/>
              <a:t>(iii)</a:t>
            </a:r>
            <a:r>
              <a:rPr lang="en-US" smtClean="0"/>
              <a:t> Such conduct or communication has the purpose or effect of substantially interfering with an individual's employment, public accommodations or public services, education, or housing; or creating an intimidating, hostile, or offensive employment, public accommodations, public services, education, or housing environment.</a:t>
            </a:r>
          </a:p>
        </p:txBody>
      </p:sp>
      <p:sp>
        <p:nvSpPr>
          <p:cNvPr id="9728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1DE2703-C470-444B-98A1-AE5C113317AE}" type="slidenum">
              <a:rPr lang="en-US" sz="1200" smtClean="0"/>
              <a:pPr eaLnBrk="1" hangingPunct="1"/>
              <a:t>49</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B5753AC-6D29-4895-A903-6B478169F4DD}" type="slidenum">
              <a:rPr lang="en-US" sz="1200" smtClean="0">
                <a:solidFill>
                  <a:prstClr val="black"/>
                </a:solidFill>
              </a:rPr>
              <a:pPr eaLnBrk="1" hangingPunct="1"/>
              <a:t>50</a:t>
            </a:fld>
            <a:endParaRPr lang="en-US" sz="1200" smtClean="0">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dirty="0" smtClean="0"/>
              <a:t>Instructor determines use depending upon the time and the audience.</a:t>
            </a:r>
          </a:p>
          <a:p>
            <a:pPr marL="365125" marR="0" lvl="0" indent="-255588" algn="l" defTabSz="914400" rtl="0" eaLnBrk="1" fontAlgn="base" latinLnBrk="0" hangingPunct="1">
              <a:lnSpc>
                <a:spcPct val="100000"/>
              </a:lnSpc>
              <a:spcBef>
                <a:spcPts val="400"/>
              </a:spcBef>
              <a:spcAft>
                <a:spcPct val="0"/>
              </a:spcAft>
              <a:buClr>
                <a:srgbClr val="2DA2BF"/>
              </a:buClr>
              <a:buSzPct val="68000"/>
              <a:buFont typeface="Wingdings 3" pitchFamily="18" charset="2"/>
              <a:buChar char=""/>
              <a:tabLst/>
              <a:defRPr/>
            </a:pPr>
            <a:r>
              <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rPr>
              <a:t>Youth Workplace Safety: It's Your Responsibility.   Teens working and telling the importance of working safely.  Run time 1 min 36 </a:t>
            </a:r>
            <a:r>
              <a:rPr kumimoji="0" lang="en-US" sz="2700" b="0" i="0" u="none" strike="noStrike" kern="1200" cap="none" spc="0" normalizeH="0" baseline="0" noProof="0" dirty="0" err="1" smtClean="0">
                <a:ln>
                  <a:noFill/>
                </a:ln>
                <a:solidFill>
                  <a:prstClr val="black"/>
                </a:solidFill>
                <a:effectLst/>
                <a:uLnTx/>
                <a:uFillTx/>
                <a:latin typeface="Lucida Sans Unicode"/>
                <a:ea typeface="+mn-ea"/>
                <a:cs typeface="+mn-cs"/>
              </a:rPr>
              <a:t>secs</a:t>
            </a:r>
            <a:r>
              <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rPr>
              <a:t>   http://youtu.be/uaNE-MIPfgY</a:t>
            </a:r>
            <a:endParaRPr lang="en-US" dirty="0" smtClean="0"/>
          </a:p>
          <a:p>
            <a:pPr eaLnBrk="1" hangingPunct="1"/>
            <a:r>
              <a:rPr lang="en-US" dirty="0" smtClean="0"/>
              <a:t>The instructor should make the following points:</a:t>
            </a:r>
          </a:p>
          <a:p>
            <a:pPr eaLnBrk="1" hangingPunct="1"/>
            <a:endParaRPr lang="en-US" dirty="0" smtClean="0"/>
          </a:p>
          <a:p>
            <a:pPr lvl="1" eaLnBrk="1" hangingPunct="1"/>
            <a:r>
              <a:rPr lang="en-US" dirty="0" smtClean="0"/>
              <a:t>It can happen to you.  </a:t>
            </a:r>
          </a:p>
          <a:p>
            <a:pPr lvl="1" eaLnBrk="1" hangingPunct="1"/>
            <a:r>
              <a:rPr lang="en-US" dirty="0" smtClean="0"/>
              <a:t>There is no such thing as being careful enough. Many injuries are sustained doing relatively simple tasks.</a:t>
            </a:r>
          </a:p>
          <a:p>
            <a:pPr lvl="1" eaLnBrk="1" hangingPunct="1"/>
            <a:r>
              <a:rPr lang="en-US" dirty="0" smtClean="0"/>
              <a:t>Training on the hazards of a job should be done before an employee performs the job.</a:t>
            </a:r>
          </a:p>
          <a:p>
            <a:pPr lvl="1" eaLnBrk="1" hangingPunct="1"/>
            <a:r>
              <a:rPr lang="en-US" dirty="0" smtClean="0"/>
              <a:t>If you don’t know, say so!</a:t>
            </a:r>
          </a:p>
          <a:p>
            <a:pPr lvl="1" eaLnBrk="1" hangingPunct="1"/>
            <a:r>
              <a:rPr lang="en-US" dirty="0" smtClean="0"/>
              <a:t>Follow the safety rules and use the safety equipment</a:t>
            </a:r>
          </a:p>
          <a:p>
            <a:pPr eaLnBrk="1" hangingPunct="1"/>
            <a:endParaRPr lang="en-US" dirty="0" smtClean="0"/>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7C4C6A9-FF12-4AEE-81CE-6DB65EFFE3F9}" type="slidenum">
              <a:rPr lang="en-US" sz="1200" smtClean="0"/>
              <a:pPr eaLnBrk="1" hangingPunct="1"/>
              <a:t>51</a:t>
            </a:fld>
            <a:endParaRPr lang="en-US" sz="1200" smtClean="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mtClean="0"/>
              <a:t>These are responsibilities for the teen worker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dirty="0" smtClean="0"/>
              <a:t>Provide self-inspection checklist as a handout.  Discuss the self-inspection</a:t>
            </a:r>
            <a:r>
              <a:rPr lang="en-US" baseline="0" dirty="0" smtClean="0"/>
              <a:t> checklist.  </a:t>
            </a:r>
            <a:endParaRPr lang="en-US" dirty="0" smtClean="0"/>
          </a:p>
        </p:txBody>
      </p:sp>
      <p:sp>
        <p:nvSpPr>
          <p:cNvPr id="9933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4C03FA1-9AA2-4970-AF82-6C9D1AF7B88F}" type="slidenum">
              <a:rPr lang="en-US" sz="1200" smtClean="0"/>
              <a:pPr eaLnBrk="1" hangingPunct="1"/>
              <a:t>52</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D07C359-87C9-4841-921A-E8742BA688F1}" type="slidenum">
              <a:rPr lang="en-US" sz="1200" smtClean="0"/>
              <a:pPr eaLnBrk="1" hangingPunct="1"/>
              <a:t>53</a:t>
            </a:fld>
            <a:endParaRPr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smtClean="0"/>
              <a:t>Anyone can obtain information on a company’s workplace safety history with MIOSHA.  Go to www.osha.gov/oshastats</a:t>
            </a:r>
          </a:p>
          <a:p>
            <a:pPr eaLnBrk="1" hangingPunct="1"/>
            <a:r>
              <a:rPr lang="en-US" smtClean="0"/>
              <a:t>Click on establishment search</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0FDE5BA-85C8-4C69-8741-90B3E5A52859}" type="slidenum">
              <a:rPr lang="en-US" sz="1200" smtClean="0"/>
              <a:pPr eaLnBrk="1" hangingPunct="1"/>
              <a:t>8</a:t>
            </a:fld>
            <a:endParaRPr 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dirty="0" smtClean="0"/>
              <a:t>Statistics taken from NIOSH.gov, Public Health Reports, and Centers for Diseases Control</a:t>
            </a:r>
          </a:p>
          <a:p>
            <a:pPr eaLnBrk="1" hangingPunct="1"/>
            <a:endParaRPr lang="en-US" dirty="0" smtClean="0"/>
          </a:p>
          <a:p>
            <a:r>
              <a:rPr lang="en-US" b="1" dirty="0" smtClean="0"/>
              <a:t>YOUNG WORKER SAFETY AND HEALTH</a:t>
            </a:r>
          </a:p>
          <a:p>
            <a:r>
              <a:rPr lang="en-US" dirty="0" smtClean="0"/>
              <a:t>In 2013, there were approximately 18.1 million workers less than 24 years of age, and these workers represented 13% of the workforce. Young workers have high occupational injury rates which are in part explained by a high frequency of injury hazards in workplaces where they typically work (e.g. hazards in restaurant settings associated with slippery floors and use of knives and cooking equipment). Inexperience and lack of safety training may also increase injury risks for young workers. And, for the youngest workers, those in middle and high schools, there may be biologic and psychosocial contributors to increased injury rates, such as inadequate fit, strength, and cognitive abilities to operate farm equipment such as tractors.</a:t>
            </a:r>
          </a:p>
          <a:p>
            <a:endParaRPr lang="en-US" dirty="0" smtClean="0"/>
          </a:p>
          <a:p>
            <a:r>
              <a:rPr lang="en-US" dirty="0" smtClean="0"/>
              <a:t>In 2012, 375 workers less than 24 years of age died from work-related injuries, including 29 deaths of youth less than 18 years of age. For the 10 year period 1998 to 2007, there was an annual average of 795,000 nonfatal injuries to young workers treated in U.S. hospital injury departments. The rate for emergency department-treated occupational injuries of young workers was approximately two times higher than among workers 25 years and older. The U.S. Public Health Service has a Healthy People objective to reduce rates of occupational injuries treated in emergency departments among working adolescents 15-19 years of age by 10% by 2020, from the 2007 rate of 4.9 injuries per 100 fulltime equivalent workers.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032FB6-C286-4E04-A1F2-01449BB88CE1}" type="slidenum">
              <a:rPr lang="en-US" sz="1200" smtClean="0"/>
              <a:pPr eaLnBrk="1" hangingPunct="1"/>
              <a:t>54</a:t>
            </a:fld>
            <a:endParaRPr 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smtClean="0"/>
              <a:t>At the establishment page, type in the company name, state, select closed, and enter a date range.  I suggest look at three years worth of history.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EB34672-4D5C-4D20-829C-91630745253F}" type="slidenum">
              <a:rPr lang="en-US" sz="1200" smtClean="0"/>
              <a:pPr eaLnBrk="1" hangingPunct="1"/>
              <a:t>55</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smtClean="0"/>
              <a:t>This page will open and you simply click on the activity number to open up a report.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49769D1-F9A3-4867-82B0-E6D70E784E62}" type="slidenum">
              <a:rPr lang="en-US" sz="1200" smtClean="0"/>
              <a:pPr eaLnBrk="1" hangingPunct="1"/>
              <a:t>56</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dirty="0" smtClean="0"/>
              <a:t>The MIOSHA 300 form/Illness &amp; Injury log is required to be maintained by all employers with 11 or more employees.  This document is useful because it shows the types of injuries and illnesses that have been occurring at the company and in what job classifications and departments.  </a:t>
            </a:r>
          </a:p>
          <a:p>
            <a:pPr eaLnBrk="1" hangingPunct="1"/>
            <a:r>
              <a:rPr lang="en-US" dirty="0" smtClean="0"/>
              <a:t>Cover the changes in Recordkeeping reporting requirements:</a:t>
            </a:r>
          </a:p>
          <a:p>
            <a:pPr eaLnBrk="1" hangingPunct="1"/>
            <a:r>
              <a:rPr lang="en-US" dirty="0" smtClean="0"/>
              <a:t>Eye loss</a:t>
            </a:r>
          </a:p>
          <a:p>
            <a:pPr eaLnBrk="1" hangingPunct="1"/>
            <a:r>
              <a:rPr lang="en-US" dirty="0" smtClean="0"/>
              <a:t>Amputations</a:t>
            </a:r>
          </a:p>
          <a:p>
            <a:pPr eaLnBrk="1" hangingPunct="1"/>
            <a:r>
              <a:rPr lang="en-US" dirty="0" smtClean="0"/>
              <a:t>Hospitalization of 1 or more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b="1" smtClean="0"/>
              <a:t>MIOSHA 300 A Summary </a:t>
            </a:r>
          </a:p>
          <a:p>
            <a:r>
              <a:rPr lang="en-US" b="1" smtClean="0"/>
              <a:t>Post between February 1 thru April 30 of the year following the year covered by the summary.</a:t>
            </a:r>
            <a:endParaRPr lang="en-US" b="1" smtClean="0">
              <a:solidFill>
                <a:srgbClr val="FF3300"/>
              </a:solidFill>
            </a:endParaRPr>
          </a:p>
          <a:p>
            <a:endParaRPr lang="en-US" smtClean="0"/>
          </a:p>
        </p:txBody>
      </p:sp>
      <p:sp>
        <p:nvSpPr>
          <p:cNvPr id="10445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2E873D2-CABE-4720-85CB-00EE9DF153B3}" type="slidenum">
              <a:rPr lang="en-US" sz="1200" smtClean="0"/>
              <a:pPr eaLnBrk="1" hangingPunct="1"/>
              <a:t>57</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7697351-85B0-4F7F-8902-34A23BF1D4DB}" type="slidenum">
              <a:rPr lang="en-US" sz="1200" smtClean="0"/>
              <a:pPr eaLnBrk="1" hangingPunct="1"/>
              <a:t>58</a:t>
            </a:fld>
            <a:endParaRPr 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lvl="1" eaLnBrk="1" hangingPunct="1"/>
            <a:r>
              <a:rPr lang="en-US" smtClean="0"/>
              <a:t>Give clear instructions for each task </a:t>
            </a:r>
            <a:r>
              <a:rPr lang="en-US" b="1" smtClean="0"/>
              <a:t>and give them an opportunity to ask questions</a:t>
            </a:r>
          </a:p>
          <a:p>
            <a:pPr lvl="1" eaLnBrk="1" hangingPunct="1"/>
            <a:r>
              <a:rPr lang="en-US" smtClean="0"/>
              <a:t>Correct  unsafe conditions.  </a:t>
            </a:r>
            <a:r>
              <a:rPr lang="en-US" b="1" smtClean="0"/>
              <a:t>Follow-up on issues reported by workers</a:t>
            </a:r>
          </a:p>
          <a:p>
            <a:pPr lvl="1" eaLnBrk="1" hangingPunct="1"/>
            <a:r>
              <a:rPr lang="en-US" smtClean="0"/>
              <a:t>Provide personal protective equipment </a:t>
            </a:r>
            <a:r>
              <a:rPr lang="en-US" b="1" smtClean="0"/>
              <a:t>and train young workers on how and when to use it</a:t>
            </a:r>
          </a:p>
          <a:p>
            <a:pPr eaLnBrk="1" hangingPunct="1"/>
            <a:r>
              <a:rPr lang="en-US" smtClean="0"/>
              <a:t>Encourage supervisors to set a good example </a:t>
            </a:r>
            <a:r>
              <a:rPr lang="en-US" b="1" smtClean="0"/>
              <a:t>and make sure young workers feel free to speak up</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83DA960-D546-455D-9154-4C6628F91512}" type="slidenum">
              <a:rPr lang="en-US" sz="1200" smtClean="0"/>
              <a:pPr eaLnBrk="1" hangingPunct="1"/>
              <a:t>59</a:t>
            </a:fld>
            <a:endParaRPr 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smtClean="0"/>
              <a:t>Federal OSHA, NIOSH, Department of Education/youth employment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5AFA5EB-3F5F-4D7B-9C26-04E9518F43BF}" type="slidenum">
              <a:rPr lang="en-US" sz="1200" smtClean="0"/>
              <a:pPr eaLnBrk="1" hangingPunct="1"/>
              <a:t>60</a:t>
            </a:fld>
            <a:endParaRPr lang="en-US" sz="12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smtClean="0"/>
              <a:t>Briefly explain all of the free services provided by CET.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Fun</a:t>
            </a:r>
            <a:r>
              <a:rPr lang="en-US" baseline="0" dirty="0" smtClean="0">
                <a:latin typeface="Arial" pitchFamily="34" charset="0"/>
              </a:rPr>
              <a:t> Review game covering MIOSHA and Youth Labor Law requirements.  Use if time permits.</a:t>
            </a:r>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solidFill>
                  <a:prstClr val="black"/>
                </a:solidFill>
              </a:rPr>
              <a:pPr eaLnBrk="1" hangingPunct="1"/>
              <a:t>61</a:t>
            </a:fld>
            <a:endParaRPr lang="en-US" smtClean="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dirty="0" smtClean="0"/>
              <a:t>The video clip is a</a:t>
            </a:r>
            <a:r>
              <a:rPr lang="en-US" baseline="0" dirty="0" smtClean="0"/>
              <a:t> fun song about safety.  It was featured on several national news programs.  Optional for the instructor to use it.  It does not play automatically in the slideshow.</a:t>
            </a:r>
            <a:endParaRPr lang="en-US" dirty="0" smtClean="0"/>
          </a:p>
        </p:txBody>
      </p:sp>
      <p:sp>
        <p:nvSpPr>
          <p:cNvPr id="11162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191C8D7-85E8-4250-8D7E-CAB87A792971}" type="slidenum">
              <a:rPr lang="en-US" sz="1200" smtClean="0"/>
              <a:pPr eaLnBrk="1" hangingPunct="1"/>
              <a:t>62</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B3A5CA1-8898-4F49-87B2-90A1B42851AC}" type="slidenum">
              <a:rPr lang="en-US" sz="1200" smtClean="0"/>
              <a:pPr eaLnBrk="1" hangingPunct="1"/>
              <a:t>9</a:t>
            </a:fld>
            <a:endParaRPr lang="en-US" sz="1200"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smtClean="0"/>
              <a:t>Young workers are often eager to please and will attempt to perform tasks for which they have not received training, or even been asked to do. </a:t>
            </a:r>
          </a:p>
          <a:p>
            <a:r>
              <a:rPr lang="en-US" dirty="0" smtClean="0"/>
              <a:t>Young workers may seem confident and responsible, and therefore not supervised as closely as they need to be.</a:t>
            </a:r>
          </a:p>
          <a:p>
            <a:endParaRPr lang="en-US" dirty="0" smtClean="0"/>
          </a:p>
          <a:p>
            <a:r>
              <a:rPr lang="en-US" dirty="0" smtClean="0"/>
              <a:t>On the other hand they may be asked or required to work with dangerous tools or equipment, performing tasks that violate youth employment laws</a:t>
            </a:r>
          </a:p>
          <a:p>
            <a:endParaRPr lang="en-US" dirty="0" smtClean="0"/>
          </a:p>
          <a:p>
            <a:r>
              <a:rPr lang="en-US" dirty="0" smtClean="0"/>
              <a:t>High turnover jobs </a:t>
            </a:r>
          </a:p>
          <a:p>
            <a:r>
              <a:rPr lang="en-US" dirty="0" smtClean="0"/>
              <a:t>Speed-up</a:t>
            </a:r>
          </a:p>
          <a:p>
            <a:r>
              <a:rPr lang="en-US" dirty="0" smtClean="0"/>
              <a:t>Stressful conditions</a:t>
            </a:r>
          </a:p>
          <a:p>
            <a:r>
              <a:rPr lang="en-US" dirty="0" smtClean="0"/>
              <a:t>Inexperience</a:t>
            </a:r>
          </a:p>
          <a:p>
            <a:r>
              <a:rPr lang="en-US" dirty="0" smtClean="0"/>
              <a:t>Poor safety training</a:t>
            </a:r>
          </a:p>
          <a:p>
            <a:r>
              <a:rPr lang="en-US" dirty="0" smtClean="0"/>
              <a:t>Lack of supervision</a:t>
            </a:r>
          </a:p>
          <a:p>
            <a:r>
              <a:rPr lang="en-US" dirty="0" smtClean="0"/>
              <a:t>Want to be responsible and appear competent </a:t>
            </a:r>
          </a:p>
          <a:p>
            <a:endParaRPr lang="en-US"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E523C80-518C-436C-97CE-D04B9A68442F}" type="slidenum">
              <a:rPr lang="en-US" sz="1200" smtClean="0"/>
              <a:pPr eaLnBrk="1" hangingPunct="1"/>
              <a:t>10</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dirty="0" smtClean="0"/>
              <a:t>Contact Department of Education for additional </a:t>
            </a:r>
            <a:r>
              <a:rPr lang="en-US" dirty="0" smtClean="0">
                <a:solidFill>
                  <a:srgbClr val="FF0000"/>
                </a:solidFill>
              </a:rPr>
              <a:t>information</a:t>
            </a:r>
          </a:p>
          <a:p>
            <a:pPr eaLnBrk="1" hangingPunct="1"/>
            <a:r>
              <a:rPr lang="en-US" b="1" dirty="0" smtClean="0"/>
              <a:t>Age of Attendance -Kids</a:t>
            </a:r>
            <a:r>
              <a:rPr lang="en-US" b="1" baseline="0" dirty="0" smtClean="0"/>
              <a:t> must be in school ages 6-</a:t>
            </a:r>
            <a:r>
              <a:rPr lang="en-US" b="1" baseline="0" dirty="0" smtClean="0">
                <a:solidFill>
                  <a:srgbClr val="FF0000"/>
                </a:solidFill>
              </a:rPr>
              <a:t>18</a:t>
            </a:r>
            <a:r>
              <a:rPr lang="en-US" b="1" baseline="0" dirty="0" smtClean="0"/>
              <a:t>, unless they meet one of the three exemptions under MCL 380.1561</a:t>
            </a:r>
            <a:endParaRPr lang="en-US" b="1" dirty="0" smtClean="0"/>
          </a:p>
          <a:p>
            <a:pPr eaLnBrk="1" hangingPunct="1"/>
            <a:endParaRPr lang="en-US" b="1"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C7290DC-DF76-4467-B3DD-A740B4144720}" type="slidenum">
              <a:rPr lang="en-US" sz="1200" smtClean="0"/>
              <a:pPr eaLnBrk="1" hangingPunct="1"/>
              <a:t>11</a:t>
            </a:fld>
            <a:endParaRPr 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smtClean="0"/>
              <a:t>For more information on the permitted and prohibited work activities for teens, permitted numberof work hours for teens, and on work permits contact the Michigan Department of Education, Office of Career and Technical Education at  517.335.6041</a:t>
            </a:r>
          </a:p>
          <a:p>
            <a:pPr eaLnBrk="1" hangingPunct="1"/>
            <a:r>
              <a:rPr lang="en-US" smtClean="0"/>
              <a:t>Drive a motor vehicle as part of the job</a:t>
            </a:r>
            <a:r>
              <a:rPr lang="en-US" b="1" smtClean="0"/>
              <a:t> (pizza delivery, etc).</a:t>
            </a:r>
            <a:endParaRPr lang="en-US" smtClean="0"/>
          </a:p>
          <a:p>
            <a:pPr eaLnBrk="1" hangingPunct="1"/>
            <a:r>
              <a:rPr lang="en-US" smtClean="0"/>
              <a:t>Use power driven equipment, saws or machinery</a:t>
            </a:r>
            <a:r>
              <a:rPr lang="en-US" b="1" smtClean="0"/>
              <a:t> (box crusher, circular saw, meat slicer, woodworking machinery, bakery machines, paper product machines, metal-forming, punching and shearing machines).</a:t>
            </a:r>
            <a:endParaRPr lang="en-US" smtClean="0"/>
          </a:p>
          <a:p>
            <a:pPr eaLnBrk="1" hangingPunct="1"/>
            <a:r>
              <a:rPr lang="en-US" smtClean="0"/>
              <a:t>Perform brazing, welding, soldering or heat treating </a:t>
            </a:r>
            <a:r>
              <a:rPr lang="en-US" b="1" smtClean="0"/>
              <a:t>(those less than 16 years of age).</a:t>
            </a:r>
          </a:p>
          <a:p>
            <a:pPr eaLnBrk="1" hangingPunct="1"/>
            <a:r>
              <a:rPr lang="en-US" sz="1400" smtClean="0"/>
              <a:t>Work in construction, </a:t>
            </a:r>
            <a:r>
              <a:rPr lang="en-US" sz="1400" b="1" smtClean="0"/>
              <a:t>wrecking, demolition, excavation, bridges or roofing</a:t>
            </a:r>
            <a:r>
              <a:rPr lang="en-US" sz="1400" smtClean="0"/>
              <a:t>.</a:t>
            </a:r>
          </a:p>
          <a:p>
            <a:pPr eaLnBrk="1" hangingPunct="1"/>
            <a:r>
              <a:rPr lang="en-US" sz="1400" smtClean="0"/>
              <a:t>Come in contact with hazardous substances, </a:t>
            </a:r>
            <a:r>
              <a:rPr lang="en-US" sz="1400" b="1" smtClean="0"/>
              <a:t>chemicals, explosives or radioactive substances</a:t>
            </a:r>
          </a:p>
          <a:p>
            <a:pPr eaLnBrk="1" hangingPunct="1"/>
            <a:endParaRPr lang="en-US" b="1"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746FE8A-FD28-4044-A4EA-72F785FE0D95}" type="slidenum">
              <a:rPr lang="en-US" sz="1200" smtClean="0"/>
              <a:pPr eaLnBrk="1" hangingPunct="1"/>
              <a:t>12</a:t>
            </a:fld>
            <a:endParaRPr 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lnSpc>
                <a:spcPct val="90000"/>
              </a:lnSpc>
            </a:pPr>
            <a:r>
              <a:rPr lang="en-US" dirty="0" smtClean="0"/>
              <a:t>Employees under 18 years of age must obtain a work permit or have their school complete a training agreement before starting work. Work permits can be obtained from the school the minor attends or the school district where the minor will be employed. If the minor changes jobs, a new work permit is required for the new employer. A work permit may be revoked for poor academic performance. A work permit is required even if the minor does not attend school. </a:t>
            </a:r>
            <a:br>
              <a:rPr lang="en-US" dirty="0" smtClean="0"/>
            </a:br>
            <a:r>
              <a:rPr lang="en-US" dirty="0" smtClean="0"/>
              <a:t/>
            </a:r>
            <a:br>
              <a:rPr lang="en-US" dirty="0" smtClean="0"/>
            </a:br>
            <a:r>
              <a:rPr lang="en-US" dirty="0" smtClean="0"/>
              <a:t>Work permits are no longer available for bulk purchase from Michigan Center for Career &amp; Technical Education; work permits are available for printing or download from the 'Related Documents' section below.  Note: CA-6 work permits must be printed on pink paper and CA-7 work permits must be printed on yellow paper.  To be valid both CA-6 and CA-7 must have the front and back pages of the work permit printed.  </a:t>
            </a:r>
            <a:br>
              <a:rPr lang="en-US" dirty="0" smtClean="0"/>
            </a:br>
            <a:r>
              <a:rPr lang="en-US" dirty="0" smtClean="0"/>
              <a:t/>
            </a:r>
            <a:br>
              <a:rPr lang="en-US" dirty="0" smtClean="0"/>
            </a:br>
            <a:r>
              <a:rPr lang="en-US" dirty="0" smtClean="0">
                <a:hlinkClick r:id="rId3"/>
              </a:rPr>
              <a:t>Youth Employment Forms Packet</a:t>
            </a:r>
            <a:r>
              <a:rPr lang="en-US" dirty="0" smtClean="0"/>
              <a:t/>
            </a:r>
            <a:br>
              <a:rPr lang="en-US" dirty="0" smtClean="0"/>
            </a:br>
            <a:r>
              <a:rPr lang="en-US" dirty="0" smtClean="0">
                <a:hlinkClick r:id="rId4"/>
              </a:rPr>
              <a:t>Youth Employment Standards Act</a:t>
            </a:r>
            <a:r>
              <a:rPr lang="en-US" dirty="0" smtClean="0"/>
              <a:t/>
            </a:r>
            <a:br>
              <a:rPr lang="en-US" dirty="0" smtClean="0"/>
            </a:br>
            <a:r>
              <a:rPr lang="en-US" dirty="0" smtClean="0">
                <a:hlinkClick r:id="rId5"/>
              </a:rPr>
              <a:t>Standards for Issuance of Work Permits</a:t>
            </a:r>
            <a:r>
              <a:rPr lang="en-US" dirty="0" smtClean="0"/>
              <a:t/>
            </a:r>
            <a:br>
              <a:rPr lang="en-US" dirty="0" smtClean="0"/>
            </a:br>
            <a:r>
              <a:rPr lang="en-US" dirty="0" smtClean="0">
                <a:hlinkClick r:id="rId6"/>
              </a:rPr>
              <a:t>Legislative link to the Youth Employment Standards Act</a:t>
            </a:r>
            <a:r>
              <a:rPr lang="en-US" dirty="0" smtClean="0"/>
              <a:t/>
            </a:r>
            <a:br>
              <a:rPr lang="en-US" dirty="0" smtClean="0"/>
            </a:br>
            <a:endParaRPr lang="en-US" dirty="0" smtClean="0"/>
          </a:p>
          <a:p>
            <a:pPr eaLnBrk="1" hangingPunct="1">
              <a:lnSpc>
                <a:spcPct val="90000"/>
              </a:lnSpc>
            </a:pPr>
            <a:r>
              <a:rPr lang="en-US" dirty="0" smtClean="0"/>
              <a:t/>
            </a:r>
            <a:br>
              <a:rPr lang="en-US" dirty="0" smtClean="0"/>
            </a:b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2.xml"/><Relationship Id="rId3"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Master" Target="../slideMasters/slideMaster3.xml"/><Relationship Id="rId3"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Master" Target="../slideMasters/slideMaster4.xml"/><Relationship Id="rId3"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Master" Target="../slideMasters/slideMaster4.xml"/><Relationship Id="rId3"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Master" Target="../slideMasters/slideMaster4.xml"/><Relationship Id="rId3"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themeOverride" Target="../theme/themeOverride12.xml"/><Relationship Id="rId2"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EB1AAF3-E2EB-4032-B8A2-B5D6AC5E3CE0}" type="slidenum">
              <a:rPr lang="en-US"/>
              <a:pPr>
                <a:defRPr/>
              </a:pPr>
              <a:t>‹#›</a:t>
            </a:fld>
            <a:endParaRPr lang="en-US"/>
          </a:p>
        </p:txBody>
      </p:sp>
    </p:spTree>
    <p:extLst>
      <p:ext uri="{BB962C8B-B14F-4D97-AF65-F5344CB8AC3E}">
        <p14:creationId xmlns:p14="http://schemas.microsoft.com/office/powerpoint/2010/main" val="47193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E7B8B43-F6A1-4E37-8E7A-95E29438365A}" type="slidenum">
              <a:rPr lang="en-US"/>
              <a:pPr>
                <a:defRPr/>
              </a:pPr>
              <a:t>‹#›</a:t>
            </a:fld>
            <a:endParaRPr lang="en-US"/>
          </a:p>
        </p:txBody>
      </p:sp>
    </p:spTree>
    <p:extLst>
      <p:ext uri="{BB962C8B-B14F-4D97-AF65-F5344CB8AC3E}">
        <p14:creationId xmlns:p14="http://schemas.microsoft.com/office/powerpoint/2010/main" val="387620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8773C3-4BE0-4D6A-9F43-4D57B2F276A7}" type="slidenum">
              <a:rPr lang="en-US"/>
              <a:pPr>
                <a:defRPr/>
              </a:pPr>
              <a:t>‹#›</a:t>
            </a:fld>
            <a:endParaRPr lang="en-US"/>
          </a:p>
        </p:txBody>
      </p:sp>
    </p:spTree>
    <p:extLst>
      <p:ext uri="{BB962C8B-B14F-4D97-AF65-F5344CB8AC3E}">
        <p14:creationId xmlns:p14="http://schemas.microsoft.com/office/powerpoint/2010/main" val="69152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145213"/>
            <a:ext cx="1371600" cy="712787"/>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1676400" y="6400800"/>
            <a:ext cx="3352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371600" y="6477000"/>
            <a:ext cx="304800" cy="381000"/>
          </a:xfrm>
        </p:spPr>
        <p:txBody>
          <a:bodyPr/>
          <a:lstStyle>
            <a:lvl1pPr>
              <a:defRPr/>
            </a:lvl1pPr>
          </a:lstStyle>
          <a:p>
            <a:pPr>
              <a:defRPr/>
            </a:pPr>
            <a:fld id="{DF252545-FEBB-4B47-B07F-2AC592EB0162}" type="slidenum">
              <a:rPr lang="en-US"/>
              <a:pPr>
                <a:defRPr/>
              </a:pPr>
              <a:t>‹#›</a:t>
            </a:fld>
            <a:endParaRPr lang="en-US"/>
          </a:p>
        </p:txBody>
      </p:sp>
    </p:spTree>
    <p:extLst>
      <p:ext uri="{BB962C8B-B14F-4D97-AF65-F5344CB8AC3E}">
        <p14:creationId xmlns:p14="http://schemas.microsoft.com/office/powerpoint/2010/main" val="56077917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normAutofit/>
          </a:bodyPr>
          <a:lstStyle>
            <a:lvl1pPr>
              <a:defRPr sz="3200">
                <a:latin typeface="Myriad Pro"/>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4075" y="1795463"/>
            <a:ext cx="38369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4075" y="3929063"/>
            <a:ext cx="38369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145213"/>
            <a:ext cx="1371600" cy="712787"/>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1676400" y="6400800"/>
            <a:ext cx="3352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1371600" y="6477000"/>
            <a:ext cx="304800" cy="381000"/>
          </a:xfrm>
        </p:spPr>
        <p:txBody>
          <a:bodyPr/>
          <a:lstStyle>
            <a:lvl1pPr>
              <a:defRPr/>
            </a:lvl1pPr>
          </a:lstStyle>
          <a:p>
            <a:pPr>
              <a:defRPr/>
            </a:pPr>
            <a:fld id="{E30D4D69-9E9E-411C-A505-D121B50FA2AE}" type="slidenum">
              <a:rPr lang="en-US"/>
              <a:pPr>
                <a:defRPr/>
              </a:pPr>
              <a:t>‹#›</a:t>
            </a:fld>
            <a:endParaRPr lang="en-US"/>
          </a:p>
        </p:txBody>
      </p:sp>
    </p:spTree>
    <p:extLst>
      <p:ext uri="{BB962C8B-B14F-4D97-AF65-F5344CB8AC3E}">
        <p14:creationId xmlns:p14="http://schemas.microsoft.com/office/powerpoint/2010/main" val="13510702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795463"/>
            <a:ext cx="3836988" cy="4114800"/>
          </a:xfrm>
        </p:spPr>
        <p:txBody>
          <a:bodyPr>
            <a:normAutofit/>
          </a:bodyPr>
          <a:lstStyle/>
          <a:p>
            <a:pPr lvl="0"/>
            <a:endParaRPr lang="en-US" noProof="0"/>
          </a:p>
        </p:txBody>
      </p:sp>
      <p:sp>
        <p:nvSpPr>
          <p:cNvPr id="5" name="Date Placeholder 4"/>
          <p:cNvSpPr>
            <a:spLocks noGrp="1"/>
          </p:cNvSpPr>
          <p:nvPr>
            <p:ph type="dt" sz="half" idx="10"/>
          </p:nvPr>
        </p:nvSpPr>
        <p:spPr>
          <a:xfrm>
            <a:off x="0" y="6145213"/>
            <a:ext cx="1371600" cy="712787"/>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1676400" y="6400800"/>
            <a:ext cx="3352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371600" y="6477000"/>
            <a:ext cx="304800" cy="381000"/>
          </a:xfrm>
        </p:spPr>
        <p:txBody>
          <a:bodyPr/>
          <a:lstStyle>
            <a:lvl1pPr>
              <a:defRPr/>
            </a:lvl1pPr>
          </a:lstStyle>
          <a:p>
            <a:pPr>
              <a:defRPr/>
            </a:pPr>
            <a:fld id="{423609D0-6DF7-4E5B-9757-514AD3E32BF1}" type="slidenum">
              <a:rPr lang="en-US"/>
              <a:pPr>
                <a:defRPr/>
              </a:pPr>
              <a:t>‹#›</a:t>
            </a:fld>
            <a:endParaRPr lang="en-US"/>
          </a:p>
        </p:txBody>
      </p:sp>
    </p:spTree>
    <p:extLst>
      <p:ext uri="{BB962C8B-B14F-4D97-AF65-F5344CB8AC3E}">
        <p14:creationId xmlns:p14="http://schemas.microsoft.com/office/powerpoint/2010/main" val="6113978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black"/>
                </a:solidFill>
              </a:endParaRPr>
            </a:p>
          </p:txBody>
        </p:sp>
        <p:sp>
          <p:nvSpPr>
            <p:cNvPr id="8" name="Freeform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EB113FF-1E71-436F-80AC-869C1C14A890}" type="slidenum">
              <a:rPr lang="en-US"/>
              <a:pPr>
                <a:defRPr/>
              </a:pPr>
              <a:t>‹#›</a:t>
            </a:fld>
            <a:endParaRPr lang="en-US"/>
          </a:p>
        </p:txBody>
      </p:sp>
    </p:spTree>
    <p:extLst>
      <p:ext uri="{BB962C8B-B14F-4D97-AF65-F5344CB8AC3E}">
        <p14:creationId xmlns:p14="http://schemas.microsoft.com/office/powerpoint/2010/main" val="4092181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1F762179-6C79-48C2-97DA-E96DD98EBB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08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6373256-AAD2-406F-B466-2C779A554FC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452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FAA2C5E4-6AA1-4717-B710-955C627E2A7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5892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2FA6B3F-06DB-4EC8-98DD-515A25C2D2A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0609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normAutofit/>
          </a:bodyPr>
          <a:lstStyle>
            <a:lvl1pPr>
              <a:defRPr sz="3200">
                <a:solidFill>
                  <a:srgbClr val="000000"/>
                </a:solidFill>
                <a:latin typeface="Myriad Pro"/>
              </a:defRPr>
            </a:lvl1pPr>
            <a:extLst/>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8EA329A-68D7-45B6-8829-117F0204E9BA}" type="slidenum">
              <a:rPr lang="en-US"/>
              <a:pPr>
                <a:defRPr/>
              </a:pPr>
              <a:t>‹#›</a:t>
            </a:fld>
            <a:endParaRPr lang="en-US"/>
          </a:p>
        </p:txBody>
      </p:sp>
    </p:spTree>
    <p:extLst>
      <p:ext uri="{BB962C8B-B14F-4D97-AF65-F5344CB8AC3E}">
        <p14:creationId xmlns:p14="http://schemas.microsoft.com/office/powerpoint/2010/main" val="24330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8C3B45C1-AC05-4F27-A454-6C3C5900EDC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126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F54E4720-C69F-41D6-841B-8F6EBC8C425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77460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78D2B3F5-3E1A-4D7E-88A0-10696F5465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98878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white"/>
              </a:solidFill>
            </a:endParaRPr>
          </a:p>
        </p:txBody>
      </p:sp>
      <p:sp>
        <p:nvSpPr>
          <p:cNvPr id="7" name="Right Triangle 15"/>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03B9123-BE5B-42DC-BEB1-8F1921E7A8A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58049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71733AA-A3DD-4466-8F0E-2421D2D4925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10214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153C128-1F68-4F72-B789-4B9B178076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36252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795463"/>
            <a:ext cx="3836988" cy="4114800"/>
          </a:xfrm>
        </p:spPr>
        <p:txBody>
          <a:bodyPr>
            <a:normAutofit/>
          </a:bodyPr>
          <a:lstStyle/>
          <a:p>
            <a:pPr lvl="0"/>
            <a:endParaRPr lang="en-US" noProof="0"/>
          </a:p>
        </p:txBody>
      </p:sp>
      <p:sp>
        <p:nvSpPr>
          <p:cNvPr id="5" name="Date Placeholder 4"/>
          <p:cNvSpPr>
            <a:spLocks noGrp="1"/>
          </p:cNvSpPr>
          <p:nvPr>
            <p:ph type="dt" sz="half" idx="10"/>
          </p:nvPr>
        </p:nvSpPr>
        <p:spPr>
          <a:xfrm>
            <a:off x="0" y="6145213"/>
            <a:ext cx="1371600" cy="712787"/>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1676400" y="6400800"/>
            <a:ext cx="3352800" cy="457200"/>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1371600" y="6477000"/>
            <a:ext cx="304800" cy="381000"/>
          </a:xfrm>
        </p:spPr>
        <p:txBody>
          <a:bodyPr/>
          <a:lstStyle>
            <a:lvl1pPr>
              <a:defRPr/>
            </a:lvl1pPr>
          </a:lstStyle>
          <a:p>
            <a:pPr>
              <a:defRPr/>
            </a:pPr>
            <a:fld id="{74BD1462-864C-42BB-AFC4-FEFC4F3F1E9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4118548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145213"/>
            <a:ext cx="1371600" cy="712787"/>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1676400" y="6400800"/>
            <a:ext cx="3352800" cy="457200"/>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1371600" y="6477000"/>
            <a:ext cx="304800" cy="381000"/>
          </a:xfrm>
        </p:spPr>
        <p:txBody>
          <a:bodyPr/>
          <a:lstStyle>
            <a:lvl1pPr>
              <a:defRPr/>
            </a:lvl1pPr>
          </a:lstStyle>
          <a:p>
            <a:pPr>
              <a:defRPr/>
            </a:pPr>
            <a:fld id="{9F0C9837-737A-4E87-B750-2DE5849C0A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3022604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4075" y="1795463"/>
            <a:ext cx="38369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4075" y="3929063"/>
            <a:ext cx="38369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145213"/>
            <a:ext cx="1371600" cy="712787"/>
          </a:xfrm>
        </p:spPr>
        <p:txBody>
          <a:bodyPr/>
          <a:lstStyle>
            <a:lvl1pPr>
              <a:defRPr/>
            </a:lvl1pPr>
          </a:lstStyle>
          <a:p>
            <a:pPr>
              <a:defRPr/>
            </a:pPr>
            <a:endParaRPr lang="en-US">
              <a:solidFill>
                <a:prstClr val="black"/>
              </a:solidFill>
            </a:endParaRPr>
          </a:p>
        </p:txBody>
      </p:sp>
      <p:sp>
        <p:nvSpPr>
          <p:cNvPr id="7" name="Footer Placeholder 6"/>
          <p:cNvSpPr>
            <a:spLocks noGrp="1"/>
          </p:cNvSpPr>
          <p:nvPr>
            <p:ph type="ftr" sz="quarter" idx="11"/>
          </p:nvPr>
        </p:nvSpPr>
        <p:spPr>
          <a:xfrm>
            <a:off x="1676400" y="6400800"/>
            <a:ext cx="3352800" cy="457200"/>
          </a:xfrm>
        </p:spPr>
        <p:txBody>
          <a:bodyPr/>
          <a:lstStyle>
            <a:lvl1pPr>
              <a:defRPr/>
            </a:lvl1pPr>
          </a:lstStyle>
          <a:p>
            <a:pPr>
              <a:defRPr/>
            </a:pPr>
            <a:endParaRPr lang="en-US">
              <a:solidFill>
                <a:prstClr val="black"/>
              </a:solidFill>
            </a:endParaRPr>
          </a:p>
        </p:txBody>
      </p:sp>
      <p:sp>
        <p:nvSpPr>
          <p:cNvPr id="8" name="Slide Number Placeholder 7"/>
          <p:cNvSpPr>
            <a:spLocks noGrp="1"/>
          </p:cNvSpPr>
          <p:nvPr>
            <p:ph type="sldNum" sz="quarter" idx="12"/>
          </p:nvPr>
        </p:nvSpPr>
        <p:spPr>
          <a:xfrm>
            <a:off x="1371600" y="6477000"/>
            <a:ext cx="304800" cy="381000"/>
          </a:xfrm>
        </p:spPr>
        <p:txBody>
          <a:bodyPr/>
          <a:lstStyle>
            <a:lvl1pPr>
              <a:defRPr/>
            </a:lvl1pPr>
          </a:lstStyle>
          <a:p>
            <a:pPr>
              <a:defRPr/>
            </a:pPr>
            <a:fld id="{D6187F33-6B67-4BA8-8D5C-6D48C37C5BF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7116157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black"/>
                </a:solidFill>
              </a:endParaRPr>
            </a:p>
          </p:txBody>
        </p:sp>
        <p:sp>
          <p:nvSpPr>
            <p:cNvPr id="8" name="Freeform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EB113FF-1E71-436F-80AC-869C1C14A890}" type="slidenum">
              <a:rPr lang="en-US"/>
              <a:pPr>
                <a:defRPr/>
              </a:pPr>
              <a:t>‹#›</a:t>
            </a:fld>
            <a:endParaRPr lang="en-US"/>
          </a:p>
        </p:txBody>
      </p:sp>
    </p:spTree>
    <p:extLst>
      <p:ext uri="{BB962C8B-B14F-4D97-AF65-F5344CB8AC3E}">
        <p14:creationId xmlns:p14="http://schemas.microsoft.com/office/powerpoint/2010/main" val="134070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974F0676-53CC-4F63-BE99-D5B26011C879}" type="slidenum">
              <a:rPr lang="en-US"/>
              <a:pPr>
                <a:defRPr/>
              </a:pPr>
              <a:t>‹#›</a:t>
            </a:fld>
            <a:endParaRPr lang="en-US"/>
          </a:p>
        </p:txBody>
      </p:sp>
    </p:spTree>
    <p:extLst>
      <p:ext uri="{BB962C8B-B14F-4D97-AF65-F5344CB8AC3E}">
        <p14:creationId xmlns:p14="http://schemas.microsoft.com/office/powerpoint/2010/main" val="3501267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1F762179-6C79-48C2-97DA-E96DD98EBB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73077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6373256-AAD2-406F-B466-2C779A554FC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22178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FAA2C5E4-6AA1-4717-B710-955C627E2A7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66652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2FA6B3F-06DB-4EC8-98DD-515A25C2D2A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71614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8C3B45C1-AC05-4F27-A454-6C3C5900EDC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40588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F54E4720-C69F-41D6-841B-8F6EBC8C425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4725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78D2B3F5-3E1A-4D7E-88A0-10696F5465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63981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white"/>
              </a:solidFill>
            </a:endParaRPr>
          </a:p>
        </p:txBody>
      </p:sp>
      <p:sp>
        <p:nvSpPr>
          <p:cNvPr id="7" name="Right Triangle 15"/>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03B9123-BE5B-42DC-BEB1-8F1921E7A8A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55831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71733AA-A3DD-4466-8F0E-2421D2D4925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63212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153C128-1F68-4F72-B789-4B9B178076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9403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654C930-8E26-463F-8F63-65CA6EF5AD72}" type="slidenum">
              <a:rPr lang="en-US"/>
              <a:pPr>
                <a:defRPr/>
              </a:pPr>
              <a:t>‹#›</a:t>
            </a:fld>
            <a:endParaRPr lang="en-US"/>
          </a:p>
        </p:txBody>
      </p:sp>
    </p:spTree>
    <p:extLst>
      <p:ext uri="{BB962C8B-B14F-4D97-AF65-F5344CB8AC3E}">
        <p14:creationId xmlns:p14="http://schemas.microsoft.com/office/powerpoint/2010/main" val="3230232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795463"/>
            <a:ext cx="3836988" cy="4114800"/>
          </a:xfrm>
        </p:spPr>
        <p:txBody>
          <a:bodyPr>
            <a:normAutofit/>
          </a:bodyPr>
          <a:lstStyle/>
          <a:p>
            <a:pPr lvl="0"/>
            <a:endParaRPr lang="en-US" noProof="0"/>
          </a:p>
        </p:txBody>
      </p:sp>
      <p:sp>
        <p:nvSpPr>
          <p:cNvPr id="5" name="Date Placeholder 4"/>
          <p:cNvSpPr>
            <a:spLocks noGrp="1"/>
          </p:cNvSpPr>
          <p:nvPr>
            <p:ph type="dt" sz="half" idx="10"/>
          </p:nvPr>
        </p:nvSpPr>
        <p:spPr>
          <a:xfrm>
            <a:off x="0" y="6145213"/>
            <a:ext cx="1371600" cy="712787"/>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1676400" y="6400800"/>
            <a:ext cx="3352800" cy="457200"/>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1371600" y="6477000"/>
            <a:ext cx="304800" cy="381000"/>
          </a:xfrm>
        </p:spPr>
        <p:txBody>
          <a:bodyPr/>
          <a:lstStyle>
            <a:lvl1pPr>
              <a:defRPr/>
            </a:lvl1pPr>
          </a:lstStyle>
          <a:p>
            <a:pPr>
              <a:defRPr/>
            </a:pPr>
            <a:fld id="{74BD1462-864C-42BB-AFC4-FEFC4F3F1E9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31763410"/>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145213"/>
            <a:ext cx="1371600" cy="712787"/>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1676400" y="6400800"/>
            <a:ext cx="3352800" cy="457200"/>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1371600" y="6477000"/>
            <a:ext cx="304800" cy="381000"/>
          </a:xfrm>
        </p:spPr>
        <p:txBody>
          <a:bodyPr/>
          <a:lstStyle>
            <a:lvl1pPr>
              <a:defRPr/>
            </a:lvl1pPr>
          </a:lstStyle>
          <a:p>
            <a:pPr>
              <a:defRPr/>
            </a:pPr>
            <a:fld id="{9F0C9837-737A-4E87-B750-2DE5849C0A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5802841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4075" y="1795463"/>
            <a:ext cx="38369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4075" y="3929063"/>
            <a:ext cx="383698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145213"/>
            <a:ext cx="1371600" cy="712787"/>
          </a:xfrm>
        </p:spPr>
        <p:txBody>
          <a:bodyPr/>
          <a:lstStyle>
            <a:lvl1pPr>
              <a:defRPr/>
            </a:lvl1pPr>
          </a:lstStyle>
          <a:p>
            <a:pPr>
              <a:defRPr/>
            </a:pPr>
            <a:endParaRPr lang="en-US">
              <a:solidFill>
                <a:prstClr val="black"/>
              </a:solidFill>
            </a:endParaRPr>
          </a:p>
        </p:txBody>
      </p:sp>
      <p:sp>
        <p:nvSpPr>
          <p:cNvPr id="7" name="Footer Placeholder 6"/>
          <p:cNvSpPr>
            <a:spLocks noGrp="1"/>
          </p:cNvSpPr>
          <p:nvPr>
            <p:ph type="ftr" sz="quarter" idx="11"/>
          </p:nvPr>
        </p:nvSpPr>
        <p:spPr>
          <a:xfrm>
            <a:off x="1676400" y="6400800"/>
            <a:ext cx="3352800" cy="457200"/>
          </a:xfrm>
        </p:spPr>
        <p:txBody>
          <a:bodyPr/>
          <a:lstStyle>
            <a:lvl1pPr>
              <a:defRPr/>
            </a:lvl1pPr>
          </a:lstStyle>
          <a:p>
            <a:pPr>
              <a:defRPr/>
            </a:pPr>
            <a:endParaRPr lang="en-US">
              <a:solidFill>
                <a:prstClr val="black"/>
              </a:solidFill>
            </a:endParaRPr>
          </a:p>
        </p:txBody>
      </p:sp>
      <p:sp>
        <p:nvSpPr>
          <p:cNvPr id="8" name="Slide Number Placeholder 7"/>
          <p:cNvSpPr>
            <a:spLocks noGrp="1"/>
          </p:cNvSpPr>
          <p:nvPr>
            <p:ph type="sldNum" sz="quarter" idx="12"/>
          </p:nvPr>
        </p:nvSpPr>
        <p:spPr>
          <a:xfrm>
            <a:off x="1371600" y="6477000"/>
            <a:ext cx="304800" cy="381000"/>
          </a:xfrm>
        </p:spPr>
        <p:txBody>
          <a:bodyPr/>
          <a:lstStyle>
            <a:lvl1pPr>
              <a:defRPr/>
            </a:lvl1pPr>
          </a:lstStyle>
          <a:p>
            <a:pPr>
              <a:defRPr/>
            </a:pPr>
            <a:fld id="{D6187F33-6B67-4BA8-8D5C-6D48C37C5BF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5798646"/>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black"/>
                </a:solidFill>
              </a:endParaRPr>
            </a:p>
          </p:txBody>
        </p:sp>
        <p:sp>
          <p:nvSpPr>
            <p:cNvPr id="8" name="Freeform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EB113FF-1E71-436F-80AC-869C1C14A890}" type="slidenum">
              <a:rPr lang="en-US"/>
              <a:pPr>
                <a:defRPr/>
              </a:pPr>
              <a:t>‹#›</a:t>
            </a:fld>
            <a:endParaRPr lang="en-US"/>
          </a:p>
        </p:txBody>
      </p:sp>
    </p:spTree>
    <p:extLst>
      <p:ext uri="{BB962C8B-B14F-4D97-AF65-F5344CB8AC3E}">
        <p14:creationId xmlns:p14="http://schemas.microsoft.com/office/powerpoint/2010/main" val="1129895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1F762179-6C79-48C2-97DA-E96DD98EBB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03412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6373256-AAD2-406F-B466-2C779A554FC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4274743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FAA2C5E4-6AA1-4717-B710-955C627E2A7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221560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ormAutofit/>
          </a:bodyPr>
          <a:lstStyle>
            <a:lvl1pPr>
              <a:defRPr sz="3200">
                <a:solidFill>
                  <a:srgbClr val="000000"/>
                </a:solidFill>
                <a:effectLst/>
                <a:latin typeface="Myriad Pro"/>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D2FA6B3F-06DB-4EC8-98DD-515A25C2D2A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5718213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8C3B45C1-AC05-4F27-A454-6C3C5900EDC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7343358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F54E4720-C69F-41D6-841B-8F6EBC8C425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4850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5F0F770-6326-4898-90D6-B865E24D5DB7}" type="slidenum">
              <a:rPr lang="en-US"/>
              <a:pPr>
                <a:defRPr/>
              </a:pPr>
              <a:t>‹#›</a:t>
            </a:fld>
            <a:endParaRPr lang="en-US"/>
          </a:p>
        </p:txBody>
      </p:sp>
    </p:spTree>
    <p:extLst>
      <p:ext uri="{BB962C8B-B14F-4D97-AF65-F5344CB8AC3E}">
        <p14:creationId xmlns:p14="http://schemas.microsoft.com/office/powerpoint/2010/main" val="3061880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78D2B3F5-3E1A-4D7E-88A0-10696F5465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5713577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white"/>
              </a:solidFill>
            </a:endParaRPr>
          </a:p>
        </p:txBody>
      </p:sp>
      <p:sp>
        <p:nvSpPr>
          <p:cNvPr id="7" name="Right Triangle 15"/>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03B9123-BE5B-42DC-BEB1-8F1921E7A8A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12916308"/>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71733AA-A3DD-4466-8F0E-2421D2D4925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72463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153C128-1F68-4F72-B789-4B9B178076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62562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795463"/>
            <a:ext cx="3836988" cy="4114800"/>
          </a:xfrm>
        </p:spPr>
        <p:txBody>
          <a:bodyPr>
            <a:normAutofit/>
          </a:bodyPr>
          <a:lstStyle/>
          <a:p>
            <a:pPr lvl="0"/>
            <a:endParaRPr lang="en-US" noProof="0"/>
          </a:p>
        </p:txBody>
      </p:sp>
      <p:sp>
        <p:nvSpPr>
          <p:cNvPr id="5" name="Date Placeholder 4"/>
          <p:cNvSpPr>
            <a:spLocks noGrp="1"/>
          </p:cNvSpPr>
          <p:nvPr>
            <p:ph type="dt" sz="half" idx="10"/>
          </p:nvPr>
        </p:nvSpPr>
        <p:spPr>
          <a:xfrm>
            <a:off x="0" y="6145213"/>
            <a:ext cx="1371600" cy="712787"/>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1676400" y="6400800"/>
            <a:ext cx="3352800" cy="457200"/>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1371600" y="6477000"/>
            <a:ext cx="304800" cy="381000"/>
          </a:xfrm>
        </p:spPr>
        <p:txBody>
          <a:bodyPr/>
          <a:lstStyle>
            <a:lvl1pPr>
              <a:defRPr/>
            </a:lvl1pPr>
          </a:lstStyle>
          <a:p>
            <a:pPr>
              <a:defRPr/>
            </a:pPr>
            <a:fld id="{74BD1462-864C-42BB-AFC4-FEFC4F3F1E9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9343249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0" y="315913"/>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4688" y="1795463"/>
            <a:ext cx="38369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145213"/>
            <a:ext cx="1371600" cy="712787"/>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1676400" y="6400800"/>
            <a:ext cx="3352800" cy="457200"/>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1371600" y="6477000"/>
            <a:ext cx="304800" cy="381000"/>
          </a:xfrm>
        </p:spPr>
        <p:txBody>
          <a:bodyPr/>
          <a:lstStyle>
            <a:lvl1pPr>
              <a:defRPr/>
            </a:lvl1pPr>
          </a:lstStyle>
          <a:p>
            <a:pPr>
              <a:defRPr/>
            </a:pPr>
            <a:fld id="{9F0C9837-737A-4E87-B750-2DE5849C0A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613257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915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57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286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9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9609B09-5F63-4708-821F-0EBAABA01608}" type="slidenum">
              <a:rPr lang="en-US"/>
              <a:pPr>
                <a:defRPr/>
              </a:pPr>
              <a:t>‹#›</a:t>
            </a:fld>
            <a:endParaRPr lang="en-US"/>
          </a:p>
        </p:txBody>
      </p:sp>
    </p:spTree>
    <p:extLst>
      <p:ext uri="{BB962C8B-B14F-4D97-AF65-F5344CB8AC3E}">
        <p14:creationId xmlns:p14="http://schemas.microsoft.com/office/powerpoint/2010/main" val="2496052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466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792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929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047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361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184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0815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583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937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53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6195524-3154-411C-BA7D-2F27407FA45D}" type="slidenum">
              <a:rPr lang="en-US"/>
              <a:pPr>
                <a:defRPr/>
              </a:pPr>
              <a:t>‹#›</a:t>
            </a:fld>
            <a:endParaRPr lang="en-US"/>
          </a:p>
        </p:txBody>
      </p:sp>
    </p:spTree>
    <p:extLst>
      <p:ext uri="{BB962C8B-B14F-4D97-AF65-F5344CB8AC3E}">
        <p14:creationId xmlns:p14="http://schemas.microsoft.com/office/powerpoint/2010/main" val="1044557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997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2354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2061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547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3641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266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1658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3374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85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6783BEB-F29E-40A3-976F-30606A9E1765}" type="slidenum">
              <a:rPr lang="en-US"/>
              <a:pPr>
                <a:defRPr/>
              </a:pPr>
              <a:t>‹#›</a:t>
            </a:fld>
            <a:endParaRPr lang="en-US"/>
          </a:p>
        </p:txBody>
      </p:sp>
    </p:spTree>
    <p:extLst>
      <p:ext uri="{BB962C8B-B14F-4D97-AF65-F5344CB8AC3E}">
        <p14:creationId xmlns:p14="http://schemas.microsoft.com/office/powerpoint/2010/main" val="1961990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7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0057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55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41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4118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0154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328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solidFill>
                  <a:prstClr val="black">
                    <a:tint val="75000"/>
                  </a:prstClr>
                </a:solidFill>
              </a:rPr>
              <a:pPr/>
              <a:t>10/26/15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7A09B0-EE96-4106-B8E3-6396DF7BED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1935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759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2DBBA67-238B-4F5A-884F-A82E82BA5428}" type="slidenum">
              <a:rPr lang="en-US"/>
              <a:pPr>
                <a:defRPr/>
              </a:pPr>
              <a:t>‹#›</a:t>
            </a:fld>
            <a:endParaRPr lang="en-US"/>
          </a:p>
        </p:txBody>
      </p:sp>
    </p:spTree>
    <p:extLst>
      <p:ext uri="{BB962C8B-B14F-4D97-AF65-F5344CB8AC3E}">
        <p14:creationId xmlns:p14="http://schemas.microsoft.com/office/powerpoint/2010/main" val="11094255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2.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theme" Target="../theme/theme3.xml"/><Relationship Id="rId16" Type="http://schemas.openxmlformats.org/officeDocument/2006/relationships/image" Target="../media/image2.jpe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theme" Target="../theme/theme4.xml"/><Relationship Id="rId15" Type="http://schemas.openxmlformats.org/officeDocument/2006/relationships/image" Target="../media/image2.jpe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5.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6.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7.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defRPr>
            </a:lvl1pPr>
            <a:extLst/>
          </a:lstStyle>
          <a:p>
            <a:pPr>
              <a:defRPr/>
            </a:pPr>
            <a:fld id="{A1021344-4074-450F-A842-F842A2E429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2" r:id="rId1"/>
    <p:sldLayoutId id="2147484106" r:id="rId2"/>
    <p:sldLayoutId id="2147484113" r:id="rId3"/>
    <p:sldLayoutId id="2147484107" r:id="rId4"/>
    <p:sldLayoutId id="2147484114" r:id="rId5"/>
    <p:sldLayoutId id="2147484108" r:id="rId6"/>
    <p:sldLayoutId id="2147484109" r:id="rId7"/>
    <p:sldLayoutId id="2147484115" r:id="rId8"/>
    <p:sldLayoutId id="2147484116" r:id="rId9"/>
    <p:sldLayoutId id="2147484110" r:id="rId10"/>
    <p:sldLayoutId id="2147484111" r:id="rId11"/>
    <p:sldLayoutId id="2147484117" r:id="rId12"/>
    <p:sldLayoutId id="2147484118" r:id="rId13"/>
    <p:sldLayoutId id="2147484119"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6"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4D68006-794E-4FBD-BD3D-E05B42B5711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55873321"/>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6"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4D68006-794E-4FBD-BD3D-E05B42B5711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85761975"/>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5"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4D68006-794E-4FBD-BD3D-E05B42B5711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01689298"/>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F99411C-A4EA-4F74-93BF-73DAA631961B}" type="datetimeFigureOut">
              <a:rPr lang="en-US" smtClean="0">
                <a:solidFill>
                  <a:prstClr val="black">
                    <a:tint val="75000"/>
                  </a:prstClr>
                </a:solidFill>
                <a:latin typeface="Myriad Pro"/>
              </a:rPr>
              <a:pPr fontAlgn="auto">
                <a:spcBef>
                  <a:spcPts val="0"/>
                </a:spcBef>
                <a:spcAft>
                  <a:spcPts val="0"/>
                </a:spcAft>
              </a:pPr>
              <a:t>10/26/15</a:t>
            </a:fld>
            <a:endParaRPr lang="en-US">
              <a:solidFill>
                <a:prstClr val="black">
                  <a:tint val="75000"/>
                </a:prstClr>
              </a:solidFill>
              <a:latin typeface="Myriad Pro"/>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27A09B0-EE96-4106-B8E3-6396DF7BED7B}" type="slidenum">
              <a:rPr lang="en-US" smtClean="0">
                <a:solidFill>
                  <a:prstClr val="black">
                    <a:tint val="75000"/>
                  </a:prstClr>
                </a:solidFill>
                <a:latin typeface="Myriad Pro"/>
              </a:rPr>
              <a:pPr fontAlgn="auto">
                <a:spcBef>
                  <a:spcPts val="0"/>
                </a:spcBef>
                <a:spcAft>
                  <a:spcPts val="0"/>
                </a:spcAft>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3411373189"/>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F99411C-A4EA-4F74-93BF-73DAA631961B}" type="datetimeFigureOut">
              <a:rPr lang="en-US" smtClean="0">
                <a:solidFill>
                  <a:prstClr val="black">
                    <a:tint val="75000"/>
                  </a:prstClr>
                </a:solidFill>
                <a:latin typeface="Myriad Pro"/>
              </a:rPr>
              <a:pPr fontAlgn="auto">
                <a:spcBef>
                  <a:spcPts val="0"/>
                </a:spcBef>
                <a:spcAft>
                  <a:spcPts val="0"/>
                </a:spcAft>
              </a:pPr>
              <a:t>10/26/15</a:t>
            </a:fld>
            <a:endParaRPr lang="en-US">
              <a:solidFill>
                <a:prstClr val="black">
                  <a:tint val="75000"/>
                </a:prstClr>
              </a:solidFill>
              <a:latin typeface="Myriad Pro"/>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27A09B0-EE96-4106-B8E3-6396DF7BED7B}" type="slidenum">
              <a:rPr lang="en-US" smtClean="0">
                <a:solidFill>
                  <a:prstClr val="black">
                    <a:tint val="75000"/>
                  </a:prstClr>
                </a:solidFill>
                <a:latin typeface="Myriad Pro"/>
              </a:rPr>
              <a:pPr fontAlgn="auto">
                <a:spcBef>
                  <a:spcPts val="0"/>
                </a:spcBef>
                <a:spcAft>
                  <a:spcPts val="0"/>
                </a:spcAft>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62671301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F99411C-A4EA-4F74-93BF-73DAA631961B}" type="datetimeFigureOut">
              <a:rPr lang="en-US" smtClean="0">
                <a:solidFill>
                  <a:prstClr val="black">
                    <a:tint val="75000"/>
                  </a:prstClr>
                </a:solidFill>
                <a:latin typeface="Myriad Pro"/>
              </a:rPr>
              <a:pPr fontAlgn="auto">
                <a:spcBef>
                  <a:spcPts val="0"/>
                </a:spcBef>
                <a:spcAft>
                  <a:spcPts val="0"/>
                </a:spcAft>
              </a:pPr>
              <a:t>10/26/15</a:t>
            </a:fld>
            <a:endParaRPr lang="en-US">
              <a:solidFill>
                <a:prstClr val="black">
                  <a:tint val="75000"/>
                </a:prstClr>
              </a:solidFill>
              <a:latin typeface="Myriad Pro"/>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27A09B0-EE96-4106-B8E3-6396DF7BED7B}" type="slidenum">
              <a:rPr lang="en-US" smtClean="0">
                <a:solidFill>
                  <a:prstClr val="black">
                    <a:tint val="75000"/>
                  </a:prstClr>
                </a:solidFill>
                <a:latin typeface="Myriad Pro"/>
              </a:rPr>
              <a:pPr fontAlgn="auto">
                <a:spcBef>
                  <a:spcPts val="0"/>
                </a:spcBef>
                <a:spcAft>
                  <a:spcPts val="0"/>
                </a:spcAft>
              </a:pPr>
              <a:t>‹#›</a:t>
            </a:fld>
            <a:endParaRPr lang="en-US">
              <a:solidFill>
                <a:prstClr val="black">
                  <a:tint val="75000"/>
                </a:prstClr>
              </a:solidFill>
              <a:latin typeface="Myriad Pro"/>
            </a:endParaRPr>
          </a:p>
        </p:txBody>
      </p:sp>
    </p:spTree>
    <p:extLst>
      <p:ext uri="{BB962C8B-B14F-4D97-AF65-F5344CB8AC3E}">
        <p14:creationId xmlns:p14="http://schemas.microsoft.com/office/powerpoint/2010/main" val="1656455558"/>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hyperlink" Target="http://www.michigan.gov/mde"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0.xml"/><Relationship Id="rId5" Type="http://schemas.openxmlformats.org/officeDocument/2006/relationships/hyperlink" Target="http://www.youtube.com/watch?v=lBT4-EXqddo&amp;feature=related" TargetMode="External"/><Relationship Id="rId6" Type="http://schemas.openxmlformats.org/officeDocument/2006/relationships/image" Target="../media/image13.png"/><Relationship Id="rId1" Type="http://schemas.openxmlformats.org/officeDocument/2006/relationships/video" Target="NULL" TargetMode="External"/><Relationship Id="rId2" Type="http://schemas.microsoft.com/office/2007/relationships/media" Target="https://www.youtube.com/embed/lBT4-EXqddo?rel=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sha.gov/SLTC/youth/agriculture/index.html" TargetMode="External"/><Relationship Id="rId4" Type="http://schemas.openxmlformats.org/officeDocument/2006/relationships/hyperlink" Target="http://www.cdc.gov/niosh/face/stateface/mi/04mi176.html"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jpe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8.xml"/><Relationship Id="rId5" Type="http://schemas.openxmlformats.org/officeDocument/2006/relationships/image" Target="../media/image7.png"/><Relationship Id="rId6" Type="http://schemas.openxmlformats.org/officeDocument/2006/relationships/image" Target="../media/image22.wmf"/><Relationship Id="rId1" Type="http://schemas.microsoft.com/office/2007/relationships/media" Target="../media/media3.wma"/><Relationship Id="rId2" Type="http://schemas.openxmlformats.org/officeDocument/2006/relationships/audio" Target="../media/media3.wma"/></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michigan.gov/lara/0,4601,7-154-61256_11407-284831--,00.html" TargetMode="External"/></Relationships>
</file>

<file path=ppt/slides/_rels/slide26.xml.rels><?xml version="1.0" encoding="UTF-8" standalone="yes"?>
<Relationships xmlns="http://schemas.openxmlformats.org/package/2006/relationships"><Relationship Id="rId3" Type="http://schemas.openxmlformats.org/officeDocument/2006/relationships/audio" Target="../media/media4.WAV"/><Relationship Id="rId4" Type="http://schemas.openxmlformats.org/officeDocument/2006/relationships/slideLayout" Target="../slideLayouts/slideLayout14.xml"/><Relationship Id="rId5" Type="http://schemas.openxmlformats.org/officeDocument/2006/relationships/notesSlide" Target="../notesSlides/notesSlide22.xml"/><Relationship Id="rId6" Type="http://schemas.openxmlformats.org/officeDocument/2006/relationships/image" Target="../media/image7.png"/><Relationship Id="rId7" Type="http://schemas.openxmlformats.org/officeDocument/2006/relationships/oleObject" Target="../embeddings/oleObject1.bin"/><Relationship Id="rId8" Type="http://schemas.openxmlformats.org/officeDocument/2006/relationships/image" Target="../media/image25.wmf"/><Relationship Id="rId1" Type="http://schemas.openxmlformats.org/officeDocument/2006/relationships/vmlDrawing" Target="../drawings/vmlDrawing2.vml"/><Relationship Id="rId2" Type="http://schemas.microsoft.com/office/2007/relationships/media" Target="../media/media4.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audio" Target="../media/audio2.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5.xml"/><Relationship Id="rId5" Type="http://schemas.openxmlformats.org/officeDocument/2006/relationships/image" Target="../media/image13.png"/><Relationship Id="rId1" Type="http://schemas.openxmlformats.org/officeDocument/2006/relationships/video" Target="NULL" TargetMode="External"/><Relationship Id="rId2" Type="http://schemas.microsoft.com/office/2007/relationships/media" Target="https://www.youtube.com/embed/S6WARqVdWrE?rel=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29.wmf"/></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feature=player_embedded&amp;v=2NYEi12uiQI" TargetMode="External"/><Relationship Id="rId4" Type="http://schemas.openxmlformats.org/officeDocument/2006/relationships/image" Target="../media/image30.wmf"/><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1.xml"/><Relationship Id="rId5" Type="http://schemas.openxmlformats.org/officeDocument/2006/relationships/image" Target="../media/image13.png"/><Relationship Id="rId1" Type="http://schemas.openxmlformats.org/officeDocument/2006/relationships/video" Target="NULL" TargetMode="External"/><Relationship Id="rId2" Type="http://schemas.microsoft.com/office/2007/relationships/media" Target="https://www.youtube.com/embed/3rLzCKMHi1E?rel=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4.png"/><Relationship Id="rId1" Type="http://schemas.openxmlformats.org/officeDocument/2006/relationships/slideLayout" Target="../slideLayouts/slideLayout8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4.png"/><Relationship Id="rId1" Type="http://schemas.openxmlformats.org/officeDocument/2006/relationships/slideLayout" Target="../slideLayouts/slideLayout8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14.png"/><Relationship Id="rId1" Type="http://schemas.openxmlformats.org/officeDocument/2006/relationships/slideLayout" Target="../slideLayouts/slideLayout8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14.png"/><Relationship Id="rId1" Type="http://schemas.openxmlformats.org/officeDocument/2006/relationships/slideLayout" Target="../slideLayouts/slideLayout8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14.png"/><Relationship Id="rId1" Type="http://schemas.openxmlformats.org/officeDocument/2006/relationships/slideLayout" Target="../slideLayouts/slideLayout8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14.png"/><Relationship Id="rId1" Type="http://schemas.openxmlformats.org/officeDocument/2006/relationships/slideLayout" Target="../slideLayouts/slideLayout8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14.png"/><Relationship Id="rId1" Type="http://schemas.openxmlformats.org/officeDocument/2006/relationships/slideLayout" Target="../slideLayouts/slideLayout8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14.png"/><Relationship Id="rId1" Type="http://schemas.openxmlformats.org/officeDocument/2006/relationships/slideLayout" Target="../slideLayouts/slideLayout8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4.xml"/><Relationship Id="rId4" Type="http://schemas.openxmlformats.org/officeDocument/2006/relationships/notesSlide" Target="../notesSlides/notesSlide40.xml"/><Relationship Id="rId5" Type="http://schemas.openxmlformats.org/officeDocument/2006/relationships/image" Target="../media/image7.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hyperlink" Target="https://www.osha.gov/hazfinder/game/index.html" TargetMode="External"/><Relationship Id="rId1" Type="http://schemas.microsoft.com/office/2007/relationships/media" Target="../media/media5.WAV"/><Relationship Id="rId2" Type="http://schemas.openxmlformats.org/officeDocument/2006/relationships/audio" Target="../media/media5.WA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audio" Target="../media/audio1.wav"/><Relationship Id="rId6" Type="http://schemas.openxmlformats.org/officeDocument/2006/relationships/image" Target="../media/image7.png"/><Relationship Id="rId7" Type="http://schemas.openxmlformats.org/officeDocument/2006/relationships/image" Target="../media/image8.jpeg"/><Relationship Id="rId1" Type="http://schemas.microsoft.com/office/2007/relationships/media" Target="../media/media1.wma"/><Relationship Id="rId2" Type="http://schemas.openxmlformats.org/officeDocument/2006/relationships/audio" Target="../media/media1.wma"/></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6.xml"/><Relationship Id="rId5" Type="http://schemas.openxmlformats.org/officeDocument/2006/relationships/image" Target="../media/image13.png"/><Relationship Id="rId1" Type="http://schemas.openxmlformats.org/officeDocument/2006/relationships/video" Target="NULL" TargetMode="External"/><Relationship Id="rId2" Type="http://schemas.microsoft.com/office/2007/relationships/media" Target="https://www.youtube.com/embed/uaNE-MIPfgY?rel=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7.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4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3.gi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55.xml"/><Relationship Id="rId5" Type="http://schemas.openxmlformats.org/officeDocument/2006/relationships/image" Target="../media/image7.png"/><Relationship Id="rId6" Type="http://schemas.openxmlformats.org/officeDocument/2006/relationships/image" Target="../media/image54.png"/><Relationship Id="rId7" Type="http://schemas.openxmlformats.org/officeDocument/2006/relationships/image" Target="../media/image55.jpeg"/><Relationship Id="rId8" Type="http://schemas.openxmlformats.org/officeDocument/2006/relationships/hyperlink" Target="http://www.michigan.gov/miosha" TargetMode="External"/><Relationship Id="rId9" Type="http://schemas.openxmlformats.org/officeDocument/2006/relationships/hyperlink" Target="http://www.facebook.com/MichiganOSHA" TargetMode="External"/><Relationship Id="rId1" Type="http://schemas.microsoft.com/office/2007/relationships/media" Target="../media/media6.wma"/><Relationship Id="rId2" Type="http://schemas.openxmlformats.org/officeDocument/2006/relationships/audio" Target="../media/media6.wma"/></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hyperlink" Target="http://www.dailyherald.com/article/20140304/news/140309451/" TargetMode="Externa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58.xml"/><Relationship Id="rId5" Type="http://schemas.openxmlformats.org/officeDocument/2006/relationships/image" Target="../media/image13.png"/><Relationship Id="rId6" Type="http://schemas.openxmlformats.org/officeDocument/2006/relationships/image" Target="../media/image56.png"/><Relationship Id="rId1" Type="http://schemas.openxmlformats.org/officeDocument/2006/relationships/video" Target="NULL" TargetMode="External"/><Relationship Id="rId2" Type="http://schemas.microsoft.com/office/2007/relationships/media" Target="https://www.youtube.com/embed/7viGDALSoJE?rel=0"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1.xls"/><Relationship Id="rId5" Type="http://schemas.openxmlformats.org/officeDocument/2006/relationships/image" Target="../media/image10.emf"/><Relationship Id="rId6" Type="http://schemas.openxmlformats.org/officeDocument/2006/relationships/hyperlink" Target="http://www.cdc.gov/niosh/topics/youth/chartpackage.html" TargetMode="External"/><Relationship Id="rId1" Type="http://schemas.openxmlformats.org/officeDocument/2006/relationships/vmlDrawing" Target="../drawings/vmlDrawing1.vml"/><Relationship Id="rId2"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7.png"/><Relationship Id="rId6" Type="http://schemas.openxmlformats.org/officeDocument/2006/relationships/image" Target="../media/image11.wmf"/><Relationship Id="rId1" Type="http://schemas.microsoft.com/office/2007/relationships/media" Target="../media/media2.wma"/><Relationship Id="rId2" Type="http://schemas.openxmlformats.org/officeDocument/2006/relationships/audio" Target="../media/media2.wma"/></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4"/>
          <p:cNvPicPr>
            <a:picLocks noGrp="1" noChangeAspect="1" noChangeArrowheads="1"/>
          </p:cNvPicPr>
          <p:nvPr>
            <p:ph type="ctrTitle"/>
          </p:nvPr>
        </p:nvPicPr>
        <p:blipFill>
          <a:blip r:embed="rId4">
            <a:extLst>
              <a:ext uri="{28A0092B-C50C-407E-A947-70E740481C1C}">
                <a14:useLocalDpi xmlns:a14="http://schemas.microsoft.com/office/drawing/2010/main"/>
              </a:ext>
            </a:extLst>
          </a:blip>
          <a:srcRect/>
          <a:stretch>
            <a:fillRect/>
          </a:stretch>
        </p:blipFill>
        <p:spPr bwMode="auto">
          <a:xfrm>
            <a:off x="2286000" y="25400"/>
            <a:ext cx="4495800" cy="1498600"/>
          </a:xfrm>
          <a:noFill/>
          <a:extLst>
            <a:ext uri="{909E8E84-426E-40dd-AFC4-6F175D3DCCD1}">
              <a14:hiddenFill xmlns:a14="http://schemas.microsoft.com/office/drawing/2010/main">
                <a:solidFill>
                  <a:srgbClr val="FFFFFF"/>
                </a:solidFill>
              </a14:hiddenFill>
            </a:ext>
          </a:extLst>
        </p:spPr>
      </p:pic>
      <p:sp>
        <p:nvSpPr>
          <p:cNvPr id="10244" name="Rectangle 5"/>
          <p:cNvSpPr>
            <a:spLocks noChangeArrowheads="1"/>
          </p:cNvSpPr>
          <p:nvPr/>
        </p:nvSpPr>
        <p:spPr bwMode="auto">
          <a:xfrm>
            <a:off x="0" y="5105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800" b="1" dirty="0">
                <a:solidFill>
                  <a:srgbClr val="FFFF00"/>
                </a:solidFill>
              </a:rPr>
              <a:t>Presented By:</a:t>
            </a:r>
          </a:p>
          <a:p>
            <a:pPr algn="ctr" eaLnBrk="0" hangingPunct="0"/>
            <a:r>
              <a:rPr lang="en-US" sz="1800" b="1" dirty="0">
                <a:solidFill>
                  <a:srgbClr val="FFFF00"/>
                </a:solidFill>
              </a:rPr>
              <a:t>Consultation Education and Training </a:t>
            </a:r>
            <a:r>
              <a:rPr lang="en-US" sz="1800" b="1" dirty="0" smtClean="0">
                <a:solidFill>
                  <a:srgbClr val="FFFF00"/>
                </a:solidFill>
              </a:rPr>
              <a:t>Division (</a:t>
            </a:r>
            <a:r>
              <a:rPr lang="en-US" sz="1800" b="1" dirty="0">
                <a:solidFill>
                  <a:srgbClr val="FFFF00"/>
                </a:solidFill>
              </a:rPr>
              <a:t>CET)  </a:t>
            </a:r>
            <a:br>
              <a:rPr lang="en-US" sz="1800" b="1" dirty="0">
                <a:solidFill>
                  <a:srgbClr val="FFFF00"/>
                </a:solidFill>
              </a:rPr>
            </a:br>
            <a:r>
              <a:rPr lang="en-US" sz="1800" b="1" dirty="0">
                <a:solidFill>
                  <a:srgbClr val="FFFF00"/>
                </a:solidFill>
              </a:rPr>
              <a:t>Michigan Occupational Safety &amp; Health Administration (MIOSHA)</a:t>
            </a:r>
          </a:p>
          <a:p>
            <a:pPr algn="ctr" eaLnBrk="0" hangingPunct="0"/>
            <a:r>
              <a:rPr lang="en-US" sz="1800" b="1" dirty="0">
                <a:solidFill>
                  <a:srgbClr val="FFFF00"/>
                </a:solidFill>
              </a:rPr>
              <a:t>Michigan Department of Licensing and Regulatory Affairs(LARA)</a:t>
            </a:r>
          </a:p>
          <a:p>
            <a:pPr algn="ctr" eaLnBrk="0" hangingPunct="0"/>
            <a:r>
              <a:rPr lang="en-US" sz="1800" b="1" dirty="0">
                <a:solidFill>
                  <a:srgbClr val="FFFF00"/>
                </a:solidFill>
              </a:rPr>
              <a:t>www.michigan.gov/miosha</a:t>
            </a:r>
          </a:p>
          <a:p>
            <a:pPr algn="ctr" eaLnBrk="0" hangingPunct="0"/>
            <a:r>
              <a:rPr lang="en-US" sz="1800" b="1" dirty="0">
                <a:solidFill>
                  <a:srgbClr val="FFFF00"/>
                </a:solidFill>
              </a:rPr>
              <a:t>(517) </a:t>
            </a:r>
            <a:r>
              <a:rPr lang="en-US" sz="1800" b="1" dirty="0" smtClean="0">
                <a:solidFill>
                  <a:srgbClr val="FFFF00"/>
                </a:solidFill>
              </a:rPr>
              <a:t>284-7720</a:t>
            </a:r>
            <a:endParaRPr lang="en-US" sz="1800" b="1" dirty="0">
              <a:solidFill>
                <a:srgbClr val="FFFF00"/>
              </a:solidFill>
            </a:endParaRPr>
          </a:p>
        </p:txBody>
      </p:sp>
    </p:spTree>
  </p:cSld>
  <p:clrMapOvr>
    <a:masterClrMapping/>
  </p:clrMapOvr>
  <p:transition xmlns:p14="http://schemas.microsoft.com/office/powerpoint/2010/main" spd="slow">
    <p:plus/>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152400" y="1447800"/>
            <a:ext cx="4735513" cy="4114800"/>
          </a:xfrm>
        </p:spPr>
        <p:txBody>
          <a:bodyPr/>
          <a:lstStyle/>
          <a:p>
            <a:pPr eaLnBrk="1" hangingPunct="1"/>
            <a:r>
              <a:rPr lang="en-US" dirty="0" smtClean="0"/>
              <a:t>Too many hours</a:t>
            </a:r>
          </a:p>
          <a:p>
            <a:pPr eaLnBrk="1" hangingPunct="1"/>
            <a:endParaRPr lang="en-US" dirty="0" smtClean="0"/>
          </a:p>
          <a:p>
            <a:pPr eaLnBrk="1" hangingPunct="1"/>
            <a:r>
              <a:rPr lang="en-US" dirty="0" smtClean="0"/>
              <a:t>In prohibited hazardous occupations</a:t>
            </a:r>
          </a:p>
          <a:p>
            <a:pPr eaLnBrk="1" hangingPunct="1"/>
            <a:endParaRPr lang="en-US" dirty="0" smtClean="0"/>
          </a:p>
          <a:p>
            <a:pPr eaLnBrk="1" hangingPunct="1"/>
            <a:r>
              <a:rPr lang="en-US" dirty="0" smtClean="0"/>
              <a:t> Without work permits </a:t>
            </a:r>
          </a:p>
          <a:p>
            <a:pPr eaLnBrk="1" hangingPunct="1"/>
            <a:endParaRPr lang="en-US" dirty="0"/>
          </a:p>
          <a:p>
            <a:pPr eaLnBrk="1" hangingPunct="1"/>
            <a:r>
              <a:rPr lang="en-US" dirty="0" smtClean="0"/>
              <a:t>Age of Attendance</a:t>
            </a:r>
          </a:p>
          <a:p>
            <a:pPr eaLnBrk="1" hangingPunct="1"/>
            <a:endParaRPr lang="en-US" dirty="0" smtClean="0"/>
          </a:p>
          <a:p>
            <a:pPr eaLnBrk="1" hangingPunct="1"/>
            <a:endParaRPr lang="en-US" dirty="0" smtClean="0"/>
          </a:p>
        </p:txBody>
      </p:sp>
      <p:sp>
        <p:nvSpPr>
          <p:cNvPr id="14338" name="Rectangle 2"/>
          <p:cNvSpPr>
            <a:spLocks noGrp="1" noChangeArrowheads="1"/>
          </p:cNvSpPr>
          <p:nvPr>
            <p:ph type="title"/>
          </p:nvPr>
        </p:nvSpPr>
        <p:spPr>
          <a:xfrm>
            <a:off x="0" y="0"/>
            <a:ext cx="9067800" cy="990600"/>
          </a:xfrm>
        </p:spPr>
        <p:txBody>
          <a:bodyPr>
            <a:normAutofit/>
          </a:bodyPr>
          <a:lstStyle/>
          <a:p>
            <a:pPr algn="ctr" eaLnBrk="1" fontAlgn="auto" hangingPunct="1">
              <a:spcAft>
                <a:spcPts val="0"/>
              </a:spcAft>
              <a:defRPr/>
            </a:pPr>
            <a:r>
              <a:rPr lang="en-US" dirty="0" smtClean="0">
                <a:solidFill>
                  <a:schemeClr val="tx1"/>
                </a:solidFill>
                <a:effectLst/>
                <a:ea typeface="Arial Unicode MS" pitchFamily="34" charset="-128"/>
                <a:cs typeface="Arial Unicode MS" pitchFamily="34" charset="-128"/>
              </a:rPr>
              <a:t>Work </a:t>
            </a:r>
            <a:r>
              <a:rPr lang="en-US" dirty="0">
                <a:solidFill>
                  <a:schemeClr val="tx1"/>
                </a:solidFill>
                <a:effectLst/>
                <a:ea typeface="Arial Unicode MS" pitchFamily="34" charset="-128"/>
                <a:cs typeface="Arial Unicode MS" pitchFamily="34" charset="-128"/>
              </a:rPr>
              <a:t>in Violation of Labor Laws:</a:t>
            </a:r>
          </a:p>
        </p:txBody>
      </p:sp>
      <p:sp>
        <p:nvSpPr>
          <p:cNvPr id="18436" name="TextBox 1"/>
          <p:cNvSpPr txBox="1">
            <a:spLocks noChangeArrowheads="1"/>
          </p:cNvSpPr>
          <p:nvPr/>
        </p:nvSpPr>
        <p:spPr bwMode="auto">
          <a:xfrm>
            <a:off x="7086600" y="2971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
        <p:nvSpPr>
          <p:cNvPr id="4" name="TextBox 3"/>
          <p:cNvSpPr txBox="1"/>
          <p:nvPr/>
        </p:nvSpPr>
        <p:spPr>
          <a:xfrm>
            <a:off x="5410200" y="1476375"/>
            <a:ext cx="3505200" cy="3416300"/>
          </a:xfrm>
          <a:prstGeom prst="rect">
            <a:avLst/>
          </a:prstGeom>
          <a:solidFill>
            <a:schemeClr val="accent3"/>
          </a:solidFill>
        </p:spPr>
        <p:txBody>
          <a:bodyPr>
            <a:spAutoFit/>
          </a:bodyPr>
          <a:lstStyle/>
          <a:p>
            <a:pPr algn="ctr">
              <a:defRPr/>
            </a:pPr>
            <a:r>
              <a:rPr lang="en-US" b="1" dirty="0">
                <a:latin typeface="+mn-lt"/>
              </a:rPr>
              <a:t>WORK ALERT</a:t>
            </a:r>
          </a:p>
          <a:p>
            <a:pPr>
              <a:defRPr/>
            </a:pPr>
            <a:endParaRPr lang="en-US" dirty="0">
              <a:latin typeface="+mn-lt"/>
            </a:endParaRPr>
          </a:p>
          <a:p>
            <a:pPr>
              <a:defRPr/>
            </a:pPr>
            <a:r>
              <a:rPr lang="en-US" b="1" dirty="0">
                <a:latin typeface="+mn-lt"/>
              </a:rPr>
              <a:t>Michigan requires Teens to have a valid permit to work.</a:t>
            </a:r>
          </a:p>
          <a:p>
            <a:pPr>
              <a:defRPr/>
            </a:pPr>
            <a:endParaRPr lang="en-US" b="1" dirty="0">
              <a:latin typeface="+mn-lt"/>
            </a:endParaRPr>
          </a:p>
          <a:p>
            <a:pPr>
              <a:defRPr/>
            </a:pPr>
            <a:r>
              <a:rPr lang="en-US" b="1" dirty="0">
                <a:latin typeface="+mn-lt"/>
              </a:rPr>
              <a:t>Schools, employers, and parents are part of the permit</a:t>
            </a:r>
            <a:r>
              <a:rPr lang="en-US" dirty="0">
                <a:latin typeface="+mn-lt"/>
              </a:rPr>
              <a:t> </a:t>
            </a:r>
            <a:r>
              <a:rPr lang="en-US" b="1" dirty="0">
                <a:latin typeface="+mn-lt"/>
              </a:rPr>
              <a:t>process</a:t>
            </a:r>
            <a:endParaRPr lang="en-US" dirty="0">
              <a:latin typeface="+mn-lt"/>
            </a:endParaRPr>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57200" y="1828800"/>
            <a:ext cx="4191000" cy="4497388"/>
          </a:xfrm>
        </p:spPr>
        <p:txBody>
          <a:bodyPr>
            <a:normAutofit lnSpcReduction="10000"/>
          </a:bodyPr>
          <a:lstStyle/>
          <a:p>
            <a:pPr marL="365760" indent="-256032" eaLnBrk="1" fontAlgn="auto" hangingPunct="1">
              <a:spcAft>
                <a:spcPts val="0"/>
              </a:spcAft>
              <a:buFont typeface="Wingdings 3"/>
              <a:buChar char=""/>
              <a:defRPr/>
            </a:pPr>
            <a:r>
              <a:rPr lang="en-US" dirty="0"/>
              <a:t>Drive a motor vehicle as part of the job.</a:t>
            </a:r>
          </a:p>
          <a:p>
            <a:pPr marL="365760" indent="-256032" eaLnBrk="1" fontAlgn="auto" hangingPunct="1">
              <a:spcAft>
                <a:spcPts val="0"/>
              </a:spcAft>
              <a:buFont typeface="Wingdings 3"/>
              <a:buChar char=""/>
              <a:defRPr/>
            </a:pPr>
            <a:r>
              <a:rPr lang="en-US" dirty="0"/>
              <a:t>Drive a forklift.</a:t>
            </a:r>
          </a:p>
          <a:p>
            <a:pPr marL="365760" indent="-256032" eaLnBrk="1" fontAlgn="auto" hangingPunct="1">
              <a:spcAft>
                <a:spcPts val="0"/>
              </a:spcAft>
              <a:buFont typeface="Wingdings 3"/>
              <a:buChar char=""/>
              <a:defRPr/>
            </a:pPr>
            <a:r>
              <a:rPr lang="en-US" dirty="0"/>
              <a:t>Use power driven equipment, saws or machinery.</a:t>
            </a:r>
          </a:p>
          <a:p>
            <a:pPr marL="365760" indent="-256032" eaLnBrk="1" fontAlgn="auto" hangingPunct="1">
              <a:spcAft>
                <a:spcPts val="0"/>
              </a:spcAft>
              <a:buFont typeface="Wingdings 3"/>
              <a:buChar char=""/>
              <a:defRPr/>
            </a:pPr>
            <a:r>
              <a:rPr lang="en-US" dirty="0"/>
              <a:t>Slaughtering, butchering and meat cutting.</a:t>
            </a:r>
          </a:p>
          <a:p>
            <a:pPr marL="365760" indent="-256032" eaLnBrk="1" fontAlgn="auto" hangingPunct="1">
              <a:spcAft>
                <a:spcPts val="0"/>
              </a:spcAft>
              <a:buFont typeface="Wingdings" pitchFamily="2" charset="2"/>
              <a:buNone/>
              <a:defRPr/>
            </a:pPr>
            <a:endParaRPr lang="en-US" sz="3600" dirty="0"/>
          </a:p>
          <a:p>
            <a:pPr marL="365760" indent="-256032" eaLnBrk="1" fontAlgn="auto" hangingPunct="1">
              <a:spcAft>
                <a:spcPts val="0"/>
              </a:spcAft>
              <a:buFont typeface="Wingdings 3"/>
              <a:buChar char=""/>
              <a:defRPr/>
            </a:pPr>
            <a:endParaRPr lang="en-US" b="1" dirty="0"/>
          </a:p>
          <a:p>
            <a:pPr marL="365760" indent="-256032" eaLnBrk="1" fontAlgn="auto" hangingPunct="1">
              <a:spcAft>
                <a:spcPts val="0"/>
              </a:spcAft>
              <a:buFont typeface="Wingdings 3"/>
              <a:buChar char=""/>
              <a:defRPr/>
            </a:pPr>
            <a:endParaRPr lang="en-US" b="1" dirty="0"/>
          </a:p>
        </p:txBody>
      </p:sp>
      <p:sp>
        <p:nvSpPr>
          <p:cNvPr id="16388" name="Rectangle 4"/>
          <p:cNvSpPr>
            <a:spLocks noGrp="1" noChangeArrowheads="1"/>
          </p:cNvSpPr>
          <p:nvPr>
            <p:ph sz="half" idx="2"/>
          </p:nvPr>
        </p:nvSpPr>
        <p:spPr>
          <a:xfrm>
            <a:off x="4953000" y="1828800"/>
            <a:ext cx="4191000" cy="41910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dirty="0"/>
              <a:t>Work in construction.</a:t>
            </a:r>
          </a:p>
          <a:p>
            <a:pPr marL="365760" indent="-256032" eaLnBrk="1" fontAlgn="auto" hangingPunct="1">
              <a:lnSpc>
                <a:spcPct val="90000"/>
              </a:lnSpc>
              <a:spcAft>
                <a:spcPts val="0"/>
              </a:spcAft>
              <a:buFont typeface="Wingdings 3"/>
              <a:buChar char=""/>
              <a:defRPr/>
            </a:pPr>
            <a:r>
              <a:rPr lang="en-US" dirty="0"/>
              <a:t>Come in contact with hazardous substances. </a:t>
            </a:r>
          </a:p>
          <a:p>
            <a:pPr marL="365760" indent="-256032" eaLnBrk="1" fontAlgn="auto" hangingPunct="1">
              <a:lnSpc>
                <a:spcPct val="90000"/>
              </a:lnSpc>
              <a:spcAft>
                <a:spcPts val="0"/>
              </a:spcAft>
              <a:buFont typeface="Wingdings 3"/>
              <a:buChar char=""/>
              <a:defRPr/>
            </a:pPr>
            <a:r>
              <a:rPr lang="en-US" dirty="0"/>
              <a:t>Work in logging or sawmill.</a:t>
            </a:r>
          </a:p>
          <a:p>
            <a:pPr marL="365760" indent="-256032" eaLnBrk="1" fontAlgn="auto" hangingPunct="1">
              <a:lnSpc>
                <a:spcPct val="90000"/>
              </a:lnSpc>
              <a:spcAft>
                <a:spcPts val="0"/>
              </a:spcAft>
              <a:buFont typeface="Wingdings 3"/>
              <a:buChar char=""/>
              <a:defRPr/>
            </a:pPr>
            <a:r>
              <a:rPr lang="en-US" dirty="0"/>
              <a:t>Perform brazing, welding, soldering or heat treating.</a:t>
            </a:r>
          </a:p>
        </p:txBody>
      </p:sp>
      <p:sp>
        <p:nvSpPr>
          <p:cNvPr id="16386" name="Rectangle 2"/>
          <p:cNvSpPr>
            <a:spLocks noGrp="1" noChangeArrowheads="1"/>
          </p:cNvSpPr>
          <p:nvPr>
            <p:ph type="title"/>
          </p:nvPr>
        </p:nvSpPr>
        <p:spPr>
          <a:xfrm>
            <a:off x="0" y="0"/>
            <a:ext cx="8915400" cy="1295400"/>
          </a:xfrm>
        </p:spPr>
        <p:txBody>
          <a:bodyPr>
            <a:noAutofit/>
          </a:bodyPr>
          <a:lstStyle/>
          <a:p>
            <a:pPr algn="ctr" eaLnBrk="1" fontAlgn="auto" hangingPunct="1">
              <a:spcAft>
                <a:spcPts val="0"/>
              </a:spcAft>
              <a:defRPr/>
            </a:pPr>
            <a:r>
              <a:rPr lang="en-US" sz="3200" dirty="0">
                <a:solidFill>
                  <a:schemeClr val="tx1"/>
                </a:solidFill>
                <a:effectLst/>
                <a:latin typeface="Myriad Pro"/>
              </a:rPr>
              <a:t>In Michigan</a:t>
            </a:r>
            <a:r>
              <a:rPr lang="en-US" sz="3200" dirty="0" smtClean="0">
                <a:solidFill>
                  <a:schemeClr val="tx1"/>
                </a:solidFill>
                <a:effectLst/>
                <a:latin typeface="Myriad Pro"/>
              </a:rPr>
              <a:t>, Workers </a:t>
            </a:r>
            <a:r>
              <a:rPr lang="en-US" sz="3200" dirty="0">
                <a:solidFill>
                  <a:schemeClr val="tx1"/>
                </a:solidFill>
                <a:effectLst/>
                <a:latin typeface="Myriad Pro"/>
              </a:rPr>
              <a:t>Under 18 May Not:</a:t>
            </a:r>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j03118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4848225"/>
            <a:ext cx="1905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Grp="1" noChangeArrowheads="1"/>
          </p:cNvSpPr>
          <p:nvPr>
            <p:ph idx="1"/>
          </p:nvPr>
        </p:nvSpPr>
        <p:spPr>
          <a:xfrm>
            <a:off x="0" y="1295400"/>
            <a:ext cx="9067800" cy="4267200"/>
          </a:xfrm>
        </p:spPr>
        <p:txBody>
          <a:bodyPr/>
          <a:lstStyle/>
          <a:p>
            <a:pPr eaLnBrk="1" hangingPunct="1">
              <a:lnSpc>
                <a:spcPct val="90000"/>
              </a:lnSpc>
            </a:pPr>
            <a:r>
              <a:rPr lang="en-US" sz="2800" dirty="0" smtClean="0"/>
              <a:t>Special approval for some restricted work for 16 and 17-year-olds may be authorized.  Employers must apply for special approval to the Department of Education.</a:t>
            </a:r>
          </a:p>
          <a:p>
            <a:pPr eaLnBrk="1" hangingPunct="1">
              <a:lnSpc>
                <a:spcPct val="90000"/>
              </a:lnSpc>
              <a:buFont typeface="Wingdings" pitchFamily="2" charset="2"/>
              <a:buNone/>
            </a:pPr>
            <a:endParaRPr lang="en-US" sz="2800" dirty="0" smtClean="0"/>
          </a:p>
          <a:p>
            <a:pPr algn="ctr" eaLnBrk="1" hangingPunct="1">
              <a:lnSpc>
                <a:spcPct val="90000"/>
              </a:lnSpc>
              <a:buFont typeface="Wingdings" pitchFamily="2" charset="2"/>
              <a:buNone/>
            </a:pPr>
            <a:r>
              <a:rPr lang="en-US" sz="2800" dirty="0" smtClean="0"/>
              <a:t>Call (517) 335-6041 or visit MDE Office of Career &amp; Technical Education-Youth Employment website at </a:t>
            </a:r>
            <a:r>
              <a:rPr lang="en-US" sz="2800" dirty="0" smtClean="0">
                <a:hlinkClick r:id="rId4"/>
              </a:rPr>
              <a:t>www.michigan.gov/mde</a:t>
            </a:r>
            <a:endParaRPr lang="en-US" sz="2800" dirty="0" smtClean="0"/>
          </a:p>
          <a:p>
            <a:pPr algn="ctr" eaLnBrk="1" hangingPunct="1">
              <a:lnSpc>
                <a:spcPct val="90000"/>
              </a:lnSpc>
              <a:buFont typeface="Wingdings" pitchFamily="2" charset="2"/>
              <a:buNone/>
            </a:pPr>
            <a:r>
              <a:rPr lang="en-US" sz="2800" b="1" dirty="0" smtClean="0"/>
              <a:t> </a:t>
            </a:r>
          </a:p>
        </p:txBody>
      </p:sp>
      <p:sp>
        <p:nvSpPr>
          <p:cNvPr id="22531" name="Rectangle 3"/>
          <p:cNvSpPr>
            <a:spLocks noGrp="1" noChangeArrowheads="1"/>
          </p:cNvSpPr>
          <p:nvPr>
            <p:ph type="title"/>
          </p:nvPr>
        </p:nvSpPr>
        <p:spPr>
          <a:xfrm>
            <a:off x="0" y="0"/>
            <a:ext cx="9144000" cy="979488"/>
          </a:xfrm>
        </p:spPr>
        <p:txBody>
          <a:bodyPr>
            <a:normAutofit/>
          </a:bodyPr>
          <a:lstStyle/>
          <a:p>
            <a:pPr algn="ctr" eaLnBrk="1" fontAlgn="auto" hangingPunct="1">
              <a:spcAft>
                <a:spcPts val="0"/>
              </a:spcAft>
              <a:defRPr/>
            </a:pPr>
            <a:r>
              <a:rPr lang="en-US" dirty="0">
                <a:solidFill>
                  <a:schemeClr val="tx1"/>
                </a:solidFill>
                <a:effectLst/>
              </a:rPr>
              <a:t>Restricted Work</a:t>
            </a:r>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A4DF0F27-C329-46B0-A287-1AEE9173EBCE}" type="slidenum">
              <a:rPr lang="en-US" altLang="en-US">
                <a:solidFill>
                  <a:prstClr val="black"/>
                </a:solidFill>
              </a:rPr>
              <a:pPr/>
              <a:t>13</a:t>
            </a:fld>
            <a:endParaRPr lang="en-US" altLang="en-US">
              <a:solidFill>
                <a:prstClr val="black"/>
              </a:solidFill>
            </a:endParaRPr>
          </a:p>
        </p:txBody>
      </p:sp>
      <p:sp>
        <p:nvSpPr>
          <p:cNvPr id="132106" name="Rectangle 10"/>
          <p:cNvSpPr>
            <a:spLocks noChangeArrowheads="1"/>
          </p:cNvSpPr>
          <p:nvPr/>
        </p:nvSpPr>
        <p:spPr bwMode="auto">
          <a:xfrm>
            <a:off x="974725" y="6070937"/>
            <a:ext cx="7788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1200" dirty="0">
                <a:solidFill>
                  <a:prstClr val="black"/>
                </a:solidFill>
                <a:hlinkClick r:id="rId5"/>
              </a:rPr>
              <a:t>http://www.youtube.com/watch?v=lBT4-EXqddo&amp;feature=related</a:t>
            </a:r>
            <a:endParaRPr lang="en-US" altLang="en-US" sz="1200" dirty="0">
              <a:solidFill>
                <a:prstClr val="black"/>
              </a:solidFill>
            </a:endParaRPr>
          </a:p>
          <a:p>
            <a:pPr algn="ctr"/>
            <a:endParaRPr lang="en-US" altLang="en-US" dirty="0">
              <a:solidFill>
                <a:prstClr val="black"/>
              </a:solidFill>
            </a:endParaRPr>
          </a:p>
          <a:p>
            <a:pPr algn="ctr"/>
            <a:endParaRPr lang="en-US" altLang="en-US" dirty="0">
              <a:solidFill>
                <a:prstClr val="black"/>
              </a:solidFill>
            </a:endParaRPr>
          </a:p>
        </p:txBody>
      </p:sp>
      <p:pic>
        <p:nvPicPr>
          <p:cNvPr id="3" name="lBT4-EXqddo?rel=0"/>
          <p:cNvPicPr>
            <a:picLocks noRot="1" noChangeAspect="1"/>
          </p:cNvPicPr>
          <p:nvPr>
            <a:videoFile r:link="rId1"/>
            <p:extLst>
              <p:ext uri="{DAA4B4D4-6D71-4841-9C94-3DE7FCFB9230}">
                <p14:media xmlns:p14="http://schemas.microsoft.com/office/powerpoint/2010/main" r:link="rId2"/>
              </p:ext>
            </p:extLst>
          </p:nvPr>
        </p:nvPicPr>
        <p:blipFill>
          <a:blip r:embed="rId6"/>
          <a:stretch>
            <a:fillRect/>
          </a:stretch>
        </p:blipFill>
        <p:spPr>
          <a:xfrm>
            <a:off x="533400" y="304800"/>
            <a:ext cx="8153400" cy="5410200"/>
          </a:xfrm>
          <a:prstGeom prst="rect">
            <a:avLst/>
          </a:prstGeom>
        </p:spPr>
      </p:pic>
    </p:spTree>
    <p:extLst>
      <p:ext uri="{BB962C8B-B14F-4D97-AF65-F5344CB8AC3E}">
        <p14:creationId xmlns:p14="http://schemas.microsoft.com/office/powerpoint/2010/main" val="1961647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 y="914400"/>
            <a:ext cx="9144000" cy="4525963"/>
          </a:xfrm>
        </p:spPr>
        <p:txBody>
          <a:bodyPr/>
          <a:lstStyle/>
          <a:p>
            <a:pPr marL="109537" indent="0">
              <a:buFont typeface="Wingdings 3" pitchFamily="18" charset="2"/>
              <a:buNone/>
              <a:defRPr/>
            </a:pPr>
            <a:r>
              <a:rPr lang="en-US" sz="2800" b="1" dirty="0" smtClean="0"/>
              <a:t>A </a:t>
            </a:r>
            <a:r>
              <a:rPr lang="en-US" sz="2800" b="1" dirty="0"/>
              <a:t>job hazard is anything at work that </a:t>
            </a:r>
            <a:r>
              <a:rPr lang="en-US" sz="2800" b="1" dirty="0" smtClean="0"/>
              <a:t>can hurt </a:t>
            </a:r>
            <a:r>
              <a:rPr lang="en-US" sz="2800" b="1" dirty="0"/>
              <a:t>you either physically or </a:t>
            </a:r>
            <a:r>
              <a:rPr lang="en-US" sz="2800" b="1" dirty="0" smtClean="0"/>
              <a:t>mentally.</a:t>
            </a:r>
            <a:r>
              <a:rPr lang="en-US" sz="2800" dirty="0"/>
              <a:t> </a:t>
            </a:r>
            <a:endParaRPr lang="en-US" sz="2800" dirty="0" smtClean="0"/>
          </a:p>
          <a:p>
            <a:pPr>
              <a:defRPr/>
            </a:pPr>
            <a:r>
              <a:rPr lang="en-US" sz="2800" dirty="0" smtClean="0"/>
              <a:t>Every </a:t>
            </a:r>
            <a:r>
              <a:rPr lang="en-US" sz="2800" dirty="0"/>
              <a:t>job has health and safety hazards</a:t>
            </a:r>
          </a:p>
          <a:p>
            <a:pPr>
              <a:defRPr/>
            </a:pPr>
            <a:r>
              <a:rPr lang="en-US" sz="2800" dirty="0" smtClean="0"/>
              <a:t>Training should </a:t>
            </a:r>
            <a:r>
              <a:rPr lang="en-US" sz="2800" dirty="0"/>
              <a:t>always be </a:t>
            </a:r>
            <a:r>
              <a:rPr lang="en-US" sz="2800" dirty="0" smtClean="0"/>
              <a:t>provided to make you aware </a:t>
            </a:r>
            <a:r>
              <a:rPr lang="en-US" sz="2800" dirty="0"/>
              <a:t>of </a:t>
            </a:r>
            <a:r>
              <a:rPr lang="en-US" sz="2800" dirty="0" smtClean="0"/>
              <a:t>the hazards in your workplace</a:t>
            </a:r>
          </a:p>
          <a:p>
            <a:pPr>
              <a:defRPr/>
            </a:pPr>
            <a:r>
              <a:rPr lang="en-US" sz="2800" b="1" dirty="0" smtClean="0"/>
              <a:t>Agriculture</a:t>
            </a:r>
          </a:p>
          <a:p>
            <a:pPr marL="109537" indent="0">
              <a:buNone/>
              <a:defRPr/>
            </a:pPr>
            <a:r>
              <a:rPr lang="en-US" sz="2800" b="1" dirty="0">
                <a:hlinkClick r:id="rId3"/>
              </a:rPr>
              <a:t>https://</a:t>
            </a:r>
            <a:r>
              <a:rPr lang="en-US" sz="2800" b="1" dirty="0" smtClean="0">
                <a:hlinkClick r:id="rId3"/>
              </a:rPr>
              <a:t>www.osha.gov/SLTC/youth/agriculture/index.html</a:t>
            </a:r>
            <a:endParaRPr lang="en-US" sz="2800" b="1" dirty="0" smtClean="0"/>
          </a:p>
          <a:p>
            <a:pPr lvl="1">
              <a:defRPr/>
            </a:pPr>
            <a:r>
              <a:rPr lang="en-US" sz="2400" b="1" dirty="0" smtClean="0"/>
              <a:t>MI AG Fatality</a:t>
            </a:r>
          </a:p>
          <a:p>
            <a:pPr lvl="2">
              <a:defRPr/>
            </a:pPr>
            <a:r>
              <a:rPr lang="en-US" sz="2000" dirty="0" smtClean="0">
                <a:hlinkClick r:id="rId4"/>
              </a:rPr>
              <a:t>2004MI176</a:t>
            </a:r>
            <a:r>
              <a:rPr lang="en-US" sz="2000" dirty="0" smtClean="0"/>
              <a:t>-MI 6-year-old </a:t>
            </a:r>
            <a:r>
              <a:rPr lang="en-US" sz="2000" dirty="0"/>
              <a:t>youth dies when he was run over by a skid-steer loader driven by his 9-year-old brother.</a:t>
            </a:r>
            <a:endParaRPr lang="en-US" sz="2000" b="1" dirty="0"/>
          </a:p>
        </p:txBody>
      </p:sp>
      <p:sp>
        <p:nvSpPr>
          <p:cNvPr id="3" name="Title 2"/>
          <p:cNvSpPr>
            <a:spLocks noGrp="1"/>
          </p:cNvSpPr>
          <p:nvPr>
            <p:ph type="title"/>
          </p:nvPr>
        </p:nvSpPr>
        <p:spPr>
          <a:xfrm>
            <a:off x="0" y="0"/>
            <a:ext cx="9144000" cy="990600"/>
          </a:xfrm>
        </p:spPr>
        <p:txBody>
          <a:bodyPr>
            <a:normAutofit/>
          </a:bodyPr>
          <a:lstStyle/>
          <a:p>
            <a:pPr algn="ctr">
              <a:defRPr/>
            </a:pPr>
            <a:r>
              <a:rPr lang="en-US" dirty="0" smtClean="0">
                <a:effectLst/>
              </a:rPr>
              <a:t>Job Hazards</a:t>
            </a:r>
            <a:endParaRPr lang="en-US" dirty="0">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12032" y="16042"/>
            <a:ext cx="9131968" cy="974558"/>
          </a:xfrm>
        </p:spPr>
        <p:txBody>
          <a:bodyPr lIns="91440" tIns="45720" rIns="91440" bIns="45720" anchor="b">
            <a:normAutofit/>
          </a:bodyPr>
          <a:lstStyle/>
          <a:p>
            <a:pPr algn="ctr" eaLnBrk="1" fontAlgn="auto" hangingPunct="1">
              <a:spcAft>
                <a:spcPts val="0"/>
              </a:spcAft>
              <a:defRPr/>
            </a:pPr>
            <a:r>
              <a:rPr lang="en-US" sz="3200" dirty="0">
                <a:effectLst/>
                <a:latin typeface="Myriad Pro"/>
              </a:rPr>
              <a:t>Recognizing Job Hazards</a:t>
            </a:r>
          </a:p>
        </p:txBody>
      </p:sp>
      <p:sp>
        <p:nvSpPr>
          <p:cNvPr id="23555" name="Rectangle 3"/>
          <p:cNvSpPr>
            <a:spLocks noGrp="1" noChangeArrowheads="1"/>
          </p:cNvSpPr>
          <p:nvPr>
            <p:ph type="body" idx="4294967295"/>
          </p:nvPr>
        </p:nvSpPr>
        <p:spPr>
          <a:xfrm>
            <a:off x="0" y="1295400"/>
            <a:ext cx="9144000" cy="4664075"/>
          </a:xfrm>
        </p:spPr>
        <p:txBody>
          <a:bodyPr/>
          <a:lstStyle/>
          <a:p>
            <a:pPr marL="457200" indent="-457200" eaLnBrk="1" hangingPunct="1">
              <a:spcAft>
                <a:spcPct val="20000"/>
              </a:spcAft>
              <a:tabLst>
                <a:tab pos="339725" algn="l"/>
                <a:tab pos="638175" algn="l"/>
              </a:tabLst>
              <a:defRPr/>
            </a:pPr>
            <a:r>
              <a:rPr lang="en-US" sz="2800" dirty="0" smtClean="0"/>
              <a:t>Safety hazards can cause immediate accidents 	and injuries.</a:t>
            </a:r>
          </a:p>
          <a:p>
            <a:pPr marL="1128713" lvl="1" indent="-439738" eaLnBrk="1" hangingPunct="1">
              <a:spcAft>
                <a:spcPct val="30000"/>
              </a:spcAft>
              <a:tabLst>
                <a:tab pos="339725" algn="l"/>
                <a:tab pos="638175" algn="l"/>
              </a:tabLst>
              <a:defRPr/>
            </a:pPr>
            <a:r>
              <a:rPr lang="en-US" sz="2400" dirty="0" smtClean="0"/>
              <a:t>Examples: Hot surfaces, slippery floors, sharp knives, hot grease, violence. </a:t>
            </a:r>
          </a:p>
          <a:p>
            <a:pPr marL="1588" indent="-1588" eaLnBrk="1" hangingPunct="1">
              <a:spcAft>
                <a:spcPct val="30000"/>
              </a:spcAft>
              <a:tabLst>
                <a:tab pos="339725" algn="l"/>
                <a:tab pos="638175" algn="l"/>
              </a:tabLst>
              <a:defRPr/>
            </a:pPr>
            <a:r>
              <a:rPr lang="en-US" sz="2800" dirty="0" smtClean="0"/>
              <a:t> Chemical hazards are gases, vapors, liquids, or 	dusts that can harm your body.</a:t>
            </a:r>
          </a:p>
          <a:p>
            <a:pPr marL="1128713" lvl="1" indent="-439738" eaLnBrk="1" hangingPunct="1">
              <a:spcAft>
                <a:spcPct val="30000"/>
              </a:spcAft>
              <a:tabLst>
                <a:tab pos="339725" algn="l"/>
                <a:tab pos="638175" algn="l"/>
              </a:tabLst>
              <a:defRPr/>
            </a:pPr>
            <a:r>
              <a:rPr lang="en-US" sz="2400" dirty="0" smtClean="0"/>
              <a:t>Examples: cleaning products.</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0"/>
            <a:ext cx="9144000" cy="838200"/>
          </a:xfrm>
        </p:spPr>
        <p:txBody>
          <a:bodyPr lIns="91440" tIns="45720" rIns="91440" bIns="45720" anchor="b">
            <a:normAutofit/>
          </a:bodyPr>
          <a:lstStyle/>
          <a:p>
            <a:pPr algn="ctr" eaLnBrk="1" fontAlgn="auto" hangingPunct="1">
              <a:spcAft>
                <a:spcPts val="0"/>
              </a:spcAft>
              <a:defRPr/>
            </a:pPr>
            <a:r>
              <a:rPr lang="en-US" sz="3200" dirty="0">
                <a:effectLst/>
                <a:latin typeface="Myriad Pro"/>
              </a:rPr>
              <a:t>Recognizing Job Hazards</a:t>
            </a:r>
          </a:p>
        </p:txBody>
      </p:sp>
      <p:sp>
        <p:nvSpPr>
          <p:cNvPr id="29699" name="Rectangle 3"/>
          <p:cNvSpPr>
            <a:spLocks noGrp="1" noChangeArrowheads="1"/>
          </p:cNvSpPr>
          <p:nvPr>
            <p:ph type="body" idx="4294967295"/>
          </p:nvPr>
        </p:nvSpPr>
        <p:spPr>
          <a:xfrm>
            <a:off x="0" y="1108075"/>
            <a:ext cx="9144000" cy="4835525"/>
          </a:xfrm>
        </p:spPr>
        <p:txBody>
          <a:bodyPr>
            <a:normAutofit/>
          </a:bodyPr>
          <a:lstStyle/>
          <a:p>
            <a:pPr marL="341313" indent="-341313" eaLnBrk="1" fontAlgn="auto" hangingPunct="1">
              <a:spcAft>
                <a:spcPct val="30000"/>
              </a:spcAft>
              <a:buFont typeface="Wingdings 3"/>
              <a:buChar char=""/>
              <a:defRPr/>
            </a:pPr>
            <a:r>
              <a:rPr lang="en-US" sz="2800" dirty="0"/>
              <a:t>Biological hazards are living things that can cause sickness or disease.</a:t>
            </a:r>
          </a:p>
          <a:p>
            <a:pPr marL="787400" lvl="1" indent="-327025" eaLnBrk="1" fontAlgn="auto" hangingPunct="1">
              <a:lnSpc>
                <a:spcPct val="90000"/>
              </a:lnSpc>
              <a:spcBef>
                <a:spcPts val="324"/>
              </a:spcBef>
              <a:spcAft>
                <a:spcPct val="30000"/>
              </a:spcAft>
              <a:buFont typeface="Verdana"/>
              <a:buChar char="◦"/>
              <a:defRPr/>
            </a:pPr>
            <a:r>
              <a:rPr lang="en-US" sz="2400" dirty="0"/>
              <a:t>Examples: Bacteria, </a:t>
            </a:r>
            <a:r>
              <a:rPr lang="en-US" sz="2400" dirty="0" smtClean="0"/>
              <a:t>animals</a:t>
            </a:r>
            <a:r>
              <a:rPr lang="en-US" sz="2400" dirty="0"/>
              <a:t>, used needles, and poison ivy. </a:t>
            </a:r>
            <a:endParaRPr lang="en-US" sz="2400" i="1" dirty="0"/>
          </a:p>
          <a:p>
            <a:pPr marL="341313" indent="-341313" eaLnBrk="1" fontAlgn="auto" hangingPunct="1">
              <a:spcAft>
                <a:spcPct val="30000"/>
              </a:spcAft>
              <a:buFont typeface="Wingdings 3"/>
              <a:buChar char=""/>
              <a:defRPr/>
            </a:pPr>
            <a:r>
              <a:rPr lang="en-US" sz="2800" dirty="0"/>
              <a:t>Other health hazards are harmful things, not in other categories, that can injure you or make you sick. </a:t>
            </a:r>
            <a:r>
              <a:rPr lang="en-US" sz="2800" dirty="0" smtClean="0"/>
              <a:t>They are sometimes less obvious because the y do not cause health problems right away</a:t>
            </a:r>
            <a:r>
              <a:rPr lang="en-US" sz="2200" dirty="0" smtClean="0"/>
              <a:t>.</a:t>
            </a:r>
            <a:endParaRPr lang="en-US" sz="2200" dirty="0"/>
          </a:p>
          <a:p>
            <a:pPr marL="787400" lvl="1" indent="-327025" eaLnBrk="1" fontAlgn="auto" hangingPunct="1">
              <a:lnSpc>
                <a:spcPct val="90000"/>
              </a:lnSpc>
              <a:spcBef>
                <a:spcPts val="324"/>
              </a:spcBef>
              <a:spcAft>
                <a:spcPct val="30000"/>
              </a:spcAft>
              <a:buFont typeface="Verdana"/>
              <a:buChar char="◦"/>
              <a:defRPr/>
            </a:pPr>
            <a:r>
              <a:rPr lang="en-US" sz="2400" dirty="0"/>
              <a:t>Examples: noise</a:t>
            </a:r>
            <a:r>
              <a:rPr lang="en-US" sz="2400" dirty="0" smtClean="0"/>
              <a:t>, </a:t>
            </a:r>
            <a:r>
              <a:rPr lang="en-US" sz="2400" dirty="0"/>
              <a:t>heat, cold</a:t>
            </a:r>
            <a:r>
              <a:rPr lang="en-US" sz="2400" dirty="0" smtClean="0"/>
              <a:t>, </a:t>
            </a:r>
            <a:r>
              <a:rPr lang="en-US" sz="2400" dirty="0"/>
              <a:t>heavy lifting, awkward </a:t>
            </a:r>
            <a:r>
              <a:rPr lang="en-US" sz="2400" dirty="0" smtClean="0"/>
              <a:t>posture, and </a:t>
            </a:r>
            <a:r>
              <a:rPr lang="en-US" sz="2400" dirty="0"/>
              <a:t>harassment.</a:t>
            </a:r>
          </a:p>
          <a:p>
            <a:pPr marL="341313" indent="-341313" eaLnBrk="1" fontAlgn="auto" hangingPunct="1">
              <a:spcAft>
                <a:spcPts val="0"/>
              </a:spcAft>
              <a:buFont typeface="Wingdings 3"/>
              <a:buChar char=""/>
              <a:defRPr/>
            </a:pPr>
            <a:endParaRPr lang="en-US" sz="2800"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638"/>
            <a:ext cx="9144000" cy="782637"/>
          </a:xfrm>
        </p:spPr>
        <p:txBody>
          <a:bodyPr>
            <a:normAutofit/>
          </a:bodyPr>
          <a:lstStyle/>
          <a:p>
            <a:pPr algn="ctr"/>
            <a:r>
              <a:rPr lang="en-US" sz="3200" dirty="0" smtClean="0">
                <a:effectLst/>
              </a:rPr>
              <a:t>Making the Job Safer</a:t>
            </a:r>
            <a:endParaRPr lang="en-US" sz="3200" dirty="0">
              <a:effectLs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a:t>
            </a:r>
            <a:r>
              <a:rPr lang="en-US" sz="2400" b="0" dirty="0" smtClean="0">
                <a:solidFill>
                  <a:srgbClr val="1F396A"/>
                </a:solidFill>
                <a:latin typeface="+mn-lt"/>
              </a:rPr>
              <a:t>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9851093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52400" y="1066800"/>
            <a:ext cx="8229600" cy="4525962"/>
          </a:xfrm>
        </p:spPr>
        <p:txBody>
          <a:bodyPr/>
          <a:lstStyle/>
          <a:p>
            <a:pPr eaLnBrk="1" hangingPunct="1">
              <a:defRPr/>
            </a:pPr>
            <a:r>
              <a:rPr lang="en-US" altLang="en-US" dirty="0" smtClean="0"/>
              <a:t>Engineer the hazard out</a:t>
            </a:r>
          </a:p>
          <a:p>
            <a:pPr eaLnBrk="1" hangingPunct="1">
              <a:defRPr/>
            </a:pPr>
            <a:r>
              <a:rPr lang="en-US" altLang="en-US" dirty="0" smtClean="0"/>
              <a:t>Utilize administrative procedures</a:t>
            </a:r>
          </a:p>
          <a:p>
            <a:pPr eaLnBrk="1" hangingPunct="1">
              <a:defRPr/>
            </a:pPr>
            <a:r>
              <a:rPr lang="en-US" altLang="en-US" dirty="0" smtClean="0"/>
              <a:t>Provide personal protective equipment</a:t>
            </a:r>
          </a:p>
          <a:p>
            <a:pPr eaLnBrk="1" hangingPunct="1">
              <a:defRPr/>
            </a:pPr>
            <a:endParaRPr lang="en-US" altLang="en-US" dirty="0" smtClean="0"/>
          </a:p>
          <a:p>
            <a:pPr marL="109537" indent="0" eaLnBrk="1" hangingPunct="1">
              <a:buFont typeface="Wingdings 3" pitchFamily="18" charset="2"/>
              <a:buNone/>
              <a:defRPr/>
            </a:pPr>
            <a:endParaRPr lang="en-US" altLang="en-US" dirty="0" smtClean="0"/>
          </a:p>
        </p:txBody>
      </p:sp>
      <p:sp>
        <p:nvSpPr>
          <p:cNvPr id="2" name="Title 1"/>
          <p:cNvSpPr>
            <a:spLocks noGrp="1"/>
          </p:cNvSpPr>
          <p:nvPr>
            <p:ph type="title"/>
          </p:nvPr>
        </p:nvSpPr>
        <p:spPr>
          <a:xfrm>
            <a:off x="0" y="0"/>
            <a:ext cx="9144000" cy="990600"/>
          </a:xfrm>
        </p:spPr>
        <p:txBody>
          <a:bodyPr>
            <a:normAutofit/>
          </a:bodyPr>
          <a:lstStyle/>
          <a:p>
            <a:pPr algn="ctr" eaLnBrk="1" fontAlgn="auto" hangingPunct="1">
              <a:spcAft>
                <a:spcPts val="0"/>
              </a:spcAft>
              <a:defRPr/>
            </a:pPr>
            <a:r>
              <a:rPr lang="en-US" sz="4000" dirty="0" smtClean="0">
                <a:solidFill>
                  <a:schemeClr val="tx1"/>
                </a:solidFill>
                <a:effectLst/>
              </a:rPr>
              <a:t>Protection from Hazards</a:t>
            </a:r>
            <a:endParaRPr lang="en-US" sz="4000" dirty="0">
              <a:solidFill>
                <a:schemeClr val="tx1"/>
              </a:solidFill>
              <a:effectLst/>
            </a:endParaRPr>
          </a:p>
        </p:txBody>
      </p:sp>
      <p:pic>
        <p:nvPicPr>
          <p:cNvPr id="35844" name="Picture 3" descr="C:\Documents and Settings\chunkov\Local Settings\Temporary Internet Files\Content.IE5\PII625EX\MP90044858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3505200"/>
            <a:ext cx="2767013" cy="2743200"/>
          </a:xfrm>
          <a:prstGeom prst="rect">
            <a:avLst/>
          </a:prstGeom>
          <a:noFill/>
          <a:ln w="50800">
            <a:solidFill>
              <a:srgbClr val="FF0000"/>
            </a:solidFill>
            <a:miter lim="800000"/>
            <a:headEnd/>
            <a:tailEnd/>
          </a:ln>
        </p:spPr>
      </p:pic>
      <p:pic>
        <p:nvPicPr>
          <p:cNvPr id="35845" name="Picture 9"/>
          <p:cNvPicPr>
            <a:picLocks noChangeAspect="1" noChangeArrowheads="1"/>
          </p:cNvPicPr>
          <p:nvPr/>
        </p:nvPicPr>
        <p:blipFill>
          <a:blip r:embed="rId3"/>
          <a:srcRect/>
          <a:stretch>
            <a:fillRect/>
          </a:stretch>
        </p:blipFill>
        <p:spPr bwMode="auto">
          <a:xfrm>
            <a:off x="736600" y="2819400"/>
            <a:ext cx="4140200" cy="2925762"/>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5539185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0" y="0"/>
            <a:ext cx="9144000" cy="1371600"/>
          </a:xfrm>
        </p:spPr>
        <p:txBody>
          <a:bodyPr>
            <a:normAutofit/>
          </a:bodyPr>
          <a:lstStyle/>
          <a:p>
            <a:pPr algn="ctr">
              <a:defRPr/>
            </a:pPr>
            <a:r>
              <a:rPr lang="en-US" sz="3200" dirty="0">
                <a:solidFill>
                  <a:schemeClr val="tx1"/>
                </a:solidFill>
                <a:effectLst/>
                <a:latin typeface="Myriad Pro"/>
              </a:rPr>
              <a:t>Common </a:t>
            </a:r>
            <a:r>
              <a:rPr lang="en-US" sz="3200" dirty="0" smtClean="0">
                <a:solidFill>
                  <a:schemeClr val="tx1"/>
                </a:solidFill>
                <a:effectLst/>
                <a:latin typeface="Myriad Pro"/>
              </a:rPr>
              <a:t>Workplace </a:t>
            </a:r>
            <a:r>
              <a:rPr lang="en-US" sz="3200" dirty="0">
                <a:solidFill>
                  <a:schemeClr val="tx1"/>
                </a:solidFill>
                <a:effectLst/>
                <a:latin typeface="Myriad Pro"/>
              </a:rPr>
              <a:t>Safety and Health Hazards</a:t>
            </a:r>
          </a:p>
        </p:txBody>
      </p:sp>
      <p:sp>
        <p:nvSpPr>
          <p:cNvPr id="26627" name="Rectangle 4"/>
          <p:cNvSpPr>
            <a:spLocks noGrp="1" noChangeArrowheads="1"/>
          </p:cNvSpPr>
          <p:nvPr>
            <p:ph type="body" sz="half" idx="2"/>
          </p:nvPr>
        </p:nvSpPr>
        <p:spPr>
          <a:xfrm>
            <a:off x="304800" y="1447800"/>
            <a:ext cx="4800600" cy="2057400"/>
          </a:xfrm>
        </p:spPr>
        <p:txBody>
          <a:bodyPr/>
          <a:lstStyle/>
          <a:p>
            <a:pPr>
              <a:defRPr/>
            </a:pPr>
            <a:r>
              <a:rPr lang="en-US" dirty="0" smtClean="0">
                <a:latin typeface="Arial Unicode MS" pitchFamily="34" charset="-128"/>
              </a:rPr>
              <a:t>Materials Handling</a:t>
            </a:r>
          </a:p>
          <a:p>
            <a:pPr>
              <a:defRPr/>
            </a:pPr>
            <a:r>
              <a:rPr lang="en-US" dirty="0" smtClean="0">
                <a:latin typeface="Arial Unicode MS" pitchFamily="34" charset="-128"/>
              </a:rPr>
              <a:t>Electrical Equipment</a:t>
            </a:r>
          </a:p>
          <a:p>
            <a:pPr>
              <a:defRPr/>
            </a:pPr>
            <a:r>
              <a:rPr lang="en-US" dirty="0" smtClean="0">
                <a:latin typeface="Arial Unicode MS" pitchFamily="34" charset="-128"/>
              </a:rPr>
              <a:t>Slips, Trips and Falls</a:t>
            </a:r>
          </a:p>
          <a:p>
            <a:pPr>
              <a:defRPr/>
            </a:pPr>
            <a:r>
              <a:rPr lang="en-US" dirty="0" smtClean="0">
                <a:latin typeface="Arial Unicode MS" pitchFamily="34" charset="-128"/>
              </a:rPr>
              <a:t>Chemical Exposure</a:t>
            </a:r>
          </a:p>
          <a:p>
            <a:pPr marL="109537" indent="0">
              <a:buFont typeface="Wingdings 3" pitchFamily="18" charset="2"/>
              <a:buNone/>
              <a:defRPr/>
            </a:pPr>
            <a:endParaRPr lang="en-US" dirty="0" smtClean="0">
              <a:latin typeface="Arial Unicode MS" pitchFamily="34" charset="-128"/>
            </a:endParaRPr>
          </a:p>
          <a:p>
            <a:pPr>
              <a:defRPr/>
            </a:pPr>
            <a:endParaRPr lang="en-US" dirty="0" smtClean="0">
              <a:latin typeface="Arial Unicode MS" pitchFamily="34" charset="-128"/>
            </a:endParaRPr>
          </a:p>
        </p:txBody>
      </p:sp>
      <p:pic>
        <p:nvPicPr>
          <p:cNvPr id="24580" name="Picture 4" descr="MCBS00530_0000[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7209341" y="3657601"/>
            <a:ext cx="1934659" cy="318516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p:cNvSpPr txBox="1">
            <a:spLocks noChangeArrowheads="1"/>
          </p:cNvSpPr>
          <p:nvPr/>
        </p:nvSpPr>
        <p:spPr bwMode="auto">
          <a:xfrm>
            <a:off x="304800" y="3352800"/>
            <a:ext cx="670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defRPr/>
            </a:pPr>
            <a:r>
              <a:rPr lang="en-US" dirty="0" smtClean="0">
                <a:latin typeface="Arial Unicode MS" pitchFamily="34" charset="-128"/>
              </a:rPr>
              <a:t>Poor Housekeeping</a:t>
            </a:r>
          </a:p>
          <a:p>
            <a:pPr>
              <a:defRPr/>
            </a:pPr>
            <a:r>
              <a:rPr lang="en-US" dirty="0" smtClean="0">
                <a:latin typeface="Arial Unicode MS" pitchFamily="34" charset="-128"/>
              </a:rPr>
              <a:t>Lack of Emergency Procedures</a:t>
            </a:r>
          </a:p>
          <a:p>
            <a:pPr>
              <a:defRPr/>
            </a:pPr>
            <a:r>
              <a:rPr lang="en-US" dirty="0" smtClean="0">
                <a:latin typeface="Arial Unicode MS" pitchFamily="34" charset="-128"/>
              </a:rPr>
              <a:t>Lack of Personal Protective Equipment </a:t>
            </a:r>
          </a:p>
          <a:p>
            <a:pPr>
              <a:defRPr/>
            </a:pPr>
            <a:r>
              <a:rPr lang="en-US" dirty="0" smtClean="0">
                <a:latin typeface="Arial Unicode MS" pitchFamily="34" charset="-128"/>
              </a:rPr>
              <a:t>Noise</a:t>
            </a:r>
          </a:p>
          <a:p>
            <a:pPr marL="109537" indent="0">
              <a:buFont typeface="Wingdings 3" pitchFamily="18" charset="2"/>
              <a:buNone/>
              <a:defRPr/>
            </a:pPr>
            <a:endParaRPr lang="en-US" dirty="0" smtClean="0">
              <a:latin typeface="Arial Unicode MS" pitchFamily="34" charset="-128"/>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2</a:t>
            </a:fld>
            <a:endParaRPr lang="en-US" sz="2400" dirty="0" smtClean="0">
              <a:solidFill>
                <a:prstClr val="black"/>
              </a:solidFill>
              <a:latin typeface="Myriad Pro"/>
            </a:endParaRPr>
          </a:p>
        </p:txBody>
      </p:sp>
    </p:spTree>
    <p:extLst>
      <p:ext uri="{BB962C8B-B14F-4D97-AF65-F5344CB8AC3E}">
        <p14:creationId xmlns:p14="http://schemas.microsoft.com/office/powerpoint/2010/main" val="1754676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0" y="0"/>
            <a:ext cx="9144000" cy="990600"/>
          </a:xfrm>
        </p:spPr>
        <p:txBody>
          <a:bodyPr>
            <a:normAutofit/>
          </a:bodyPr>
          <a:lstStyle/>
          <a:p>
            <a:pPr algn="ctr">
              <a:defRPr/>
            </a:pPr>
            <a:r>
              <a:rPr lang="en-US" sz="3200" dirty="0">
                <a:effectLst/>
                <a:latin typeface="Myriad Pro"/>
              </a:rPr>
              <a:t>Materials Handling</a:t>
            </a:r>
          </a:p>
        </p:txBody>
      </p:sp>
      <p:sp>
        <p:nvSpPr>
          <p:cNvPr id="26627" name="Rectangle 3"/>
          <p:cNvSpPr>
            <a:spLocks noGrp="1" noRot="1" noChangeArrowheads="1"/>
          </p:cNvSpPr>
          <p:nvPr>
            <p:ph type="body" sz="half" idx="1"/>
          </p:nvPr>
        </p:nvSpPr>
        <p:spPr>
          <a:xfrm>
            <a:off x="381000" y="1312863"/>
            <a:ext cx="5334000" cy="4191000"/>
          </a:xfrm>
        </p:spPr>
        <p:txBody>
          <a:bodyPr/>
          <a:lstStyle/>
          <a:p>
            <a:r>
              <a:rPr lang="en-US" sz="2400" dirty="0">
                <a:latin typeface="Myriad Pro"/>
              </a:rPr>
              <a:t>Ergonomic Job Risk Factors</a:t>
            </a:r>
          </a:p>
          <a:p>
            <a:r>
              <a:rPr lang="en-US" sz="2400" dirty="0">
                <a:latin typeface="Myriad Pro"/>
              </a:rPr>
              <a:t>Awkward postures</a:t>
            </a:r>
          </a:p>
          <a:p>
            <a:r>
              <a:rPr lang="en-US" sz="2400" dirty="0">
                <a:latin typeface="Myriad Pro"/>
              </a:rPr>
              <a:t>Forceful exertions</a:t>
            </a:r>
          </a:p>
          <a:p>
            <a:r>
              <a:rPr lang="en-US" sz="2400" dirty="0">
                <a:latin typeface="Myriad Pro"/>
              </a:rPr>
              <a:t>Repetitive motions</a:t>
            </a:r>
          </a:p>
          <a:p>
            <a:r>
              <a:rPr lang="en-US" sz="2400" dirty="0">
                <a:latin typeface="Myriad Pro"/>
              </a:rPr>
              <a:t>Duration</a:t>
            </a:r>
          </a:p>
          <a:p>
            <a:r>
              <a:rPr lang="en-US" sz="2400" dirty="0">
                <a:latin typeface="Myriad Pro"/>
              </a:rPr>
              <a:t>Contact stresses</a:t>
            </a:r>
          </a:p>
          <a:p>
            <a:r>
              <a:rPr lang="en-US" sz="2400" dirty="0">
                <a:latin typeface="Myriad Pro"/>
              </a:rPr>
              <a:t>Vibration</a:t>
            </a:r>
          </a:p>
          <a:p>
            <a:r>
              <a:rPr lang="en-US" sz="2400" dirty="0">
                <a:latin typeface="Myriad Pro"/>
              </a:rPr>
              <a:t>Other</a:t>
            </a:r>
          </a:p>
          <a:p>
            <a:pPr marL="109537" indent="0">
              <a:buNone/>
            </a:pPr>
            <a:endParaRPr lang="en-US" sz="2800" dirty="0"/>
          </a:p>
        </p:txBody>
      </p:sp>
      <p:pic>
        <p:nvPicPr>
          <p:cNvPr id="26628" name="Picture 15" descr="MCIN00381_0000[1]"/>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7391400" y="4343400"/>
            <a:ext cx="1330325" cy="2270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18" descr="MCIN00380_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3489960"/>
            <a:ext cx="1379538"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0" y="0"/>
            <a:ext cx="8229600" cy="1143000"/>
          </a:xfrm>
        </p:spPr>
        <p:txBody>
          <a:bodyPr>
            <a:normAutofit/>
          </a:bodyPr>
          <a:lstStyle/>
          <a:p>
            <a:pPr algn="ctr">
              <a:defRPr/>
            </a:pPr>
            <a:r>
              <a:rPr lang="en-US" dirty="0">
                <a:effectLst/>
              </a:rPr>
              <a:t>Electrical </a:t>
            </a:r>
            <a:r>
              <a:rPr lang="en-US" dirty="0" smtClean="0">
                <a:effectLst/>
              </a:rPr>
              <a:t>Hazard Protection</a:t>
            </a:r>
            <a:endParaRPr lang="en-US" dirty="0">
              <a:effectLst/>
            </a:endParaRPr>
          </a:p>
        </p:txBody>
      </p:sp>
      <p:sp>
        <p:nvSpPr>
          <p:cNvPr id="28675" name="Rectangle 8"/>
          <p:cNvSpPr>
            <a:spLocks noGrp="1" noRot="1" noChangeArrowheads="1"/>
          </p:cNvSpPr>
          <p:nvPr>
            <p:ph type="body" idx="1"/>
          </p:nvPr>
        </p:nvSpPr>
        <p:spPr>
          <a:xfrm>
            <a:off x="0" y="1371600"/>
            <a:ext cx="8229600" cy="4525963"/>
          </a:xfrm>
        </p:spPr>
        <p:txBody>
          <a:bodyPr/>
          <a:lstStyle/>
          <a:p>
            <a:pPr>
              <a:lnSpc>
                <a:spcPct val="90000"/>
              </a:lnSpc>
            </a:pPr>
            <a:r>
              <a:rPr lang="en-US" sz="2400" smtClean="0"/>
              <a:t>Inspect electrical equipment/cords regularly</a:t>
            </a:r>
          </a:p>
          <a:p>
            <a:pPr>
              <a:lnSpc>
                <a:spcPct val="90000"/>
              </a:lnSpc>
            </a:pPr>
            <a:r>
              <a:rPr lang="en-US" sz="2400" smtClean="0"/>
              <a:t>Remove damaged equipment/cords from service</a:t>
            </a:r>
          </a:p>
          <a:p>
            <a:pPr>
              <a:lnSpc>
                <a:spcPct val="90000"/>
              </a:lnSpc>
            </a:pPr>
            <a:r>
              <a:rPr lang="en-US" sz="2400" smtClean="0"/>
              <a:t>Report electrical problems</a:t>
            </a:r>
          </a:p>
          <a:p>
            <a:pPr>
              <a:lnSpc>
                <a:spcPct val="90000"/>
              </a:lnSpc>
            </a:pPr>
            <a:r>
              <a:rPr lang="en-US" sz="2400" smtClean="0"/>
              <a:t>No Wet Hands!</a:t>
            </a:r>
          </a:p>
          <a:p>
            <a:pPr>
              <a:lnSpc>
                <a:spcPct val="90000"/>
              </a:lnSpc>
            </a:pPr>
            <a:r>
              <a:rPr lang="en-US" sz="2400" smtClean="0"/>
              <a:t>No Unapproved equipment</a:t>
            </a:r>
          </a:p>
          <a:p>
            <a:pPr>
              <a:lnSpc>
                <a:spcPct val="90000"/>
              </a:lnSpc>
            </a:pPr>
            <a:r>
              <a:rPr lang="en-US" sz="2400" smtClean="0"/>
              <a:t>No extension cords under rugs or across walkways</a:t>
            </a:r>
          </a:p>
          <a:p>
            <a:pPr>
              <a:lnSpc>
                <a:spcPct val="90000"/>
              </a:lnSpc>
            </a:pPr>
            <a:r>
              <a:rPr lang="en-US" sz="2400" smtClean="0"/>
              <a:t>Don’t overload circuits</a:t>
            </a:r>
          </a:p>
          <a:p>
            <a:pPr>
              <a:lnSpc>
                <a:spcPct val="90000"/>
              </a:lnSpc>
            </a:pPr>
            <a:r>
              <a:rPr lang="en-US" sz="2400" smtClean="0"/>
              <a:t>Never string two extension cords together-FIRE HAZARD</a:t>
            </a:r>
          </a:p>
          <a:p>
            <a:pPr>
              <a:lnSpc>
                <a:spcPct val="90000"/>
              </a:lnSpc>
            </a:pPr>
            <a:r>
              <a:rPr lang="en-US" sz="2400" smtClean="0"/>
              <a:t>Extension cords are not for longterm use</a:t>
            </a:r>
          </a:p>
        </p:txBody>
      </p:sp>
      <p:pic>
        <p:nvPicPr>
          <p:cNvPr id="28676" name="Picture 4" descr="in00393_"/>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7924800" y="1116013"/>
            <a:ext cx="1143000" cy="20081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6" descr="MCIN00392_0000[1]"/>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a:xfrm>
            <a:off x="7848600" y="4652963"/>
            <a:ext cx="1219200" cy="2209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MSj0219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305800" y="121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Rot="1" noChangeArrowheads="1"/>
          </p:cNvSpPr>
          <p:nvPr>
            <p:ph type="title"/>
          </p:nvPr>
        </p:nvSpPr>
        <p:spPr>
          <a:xfrm>
            <a:off x="0" y="0"/>
            <a:ext cx="7086600" cy="1066800"/>
          </a:xfrm>
        </p:spPr>
        <p:txBody>
          <a:bodyPr/>
          <a:lstStyle/>
          <a:p>
            <a:pPr algn="ctr">
              <a:defRPr/>
            </a:pPr>
            <a:r>
              <a:rPr lang="en-US" dirty="0">
                <a:effectLst/>
              </a:rPr>
              <a:t>Slips, Trips &amp; Falls</a:t>
            </a:r>
          </a:p>
        </p:txBody>
      </p:sp>
      <p:sp>
        <p:nvSpPr>
          <p:cNvPr id="29700" name="Rectangle 3"/>
          <p:cNvSpPr>
            <a:spLocks noGrp="1" noRot="1" noChangeArrowheads="1"/>
          </p:cNvSpPr>
          <p:nvPr>
            <p:ph type="body" sz="half" idx="1"/>
          </p:nvPr>
        </p:nvSpPr>
        <p:spPr>
          <a:xfrm>
            <a:off x="0" y="1447800"/>
            <a:ext cx="6324600" cy="4114800"/>
          </a:xfrm>
        </p:spPr>
        <p:txBody>
          <a:bodyPr/>
          <a:lstStyle/>
          <a:p>
            <a:r>
              <a:rPr lang="en-US" sz="2800" dirty="0" smtClean="0"/>
              <a:t>Top cause of employee injuries</a:t>
            </a:r>
          </a:p>
          <a:p>
            <a:pPr lvl="1"/>
            <a:r>
              <a:rPr lang="en-US" sz="2400" dirty="0" smtClean="0"/>
              <a:t>Standing on chairs</a:t>
            </a:r>
          </a:p>
          <a:p>
            <a:pPr lvl="1"/>
            <a:r>
              <a:rPr lang="en-US" sz="2400" dirty="0" smtClean="0"/>
              <a:t>Falling out of chairs</a:t>
            </a:r>
          </a:p>
          <a:p>
            <a:pPr lvl="1"/>
            <a:r>
              <a:rPr lang="en-US" sz="2400" dirty="0" smtClean="0"/>
              <a:t>Falling down stairs</a:t>
            </a:r>
          </a:p>
          <a:p>
            <a:pPr lvl="1"/>
            <a:r>
              <a:rPr lang="en-US" sz="2400" dirty="0" smtClean="0"/>
              <a:t>Uneven surfaces </a:t>
            </a:r>
          </a:p>
          <a:p>
            <a:pPr lvl="1"/>
            <a:r>
              <a:rPr lang="en-US" sz="2400" dirty="0" smtClean="0"/>
              <a:t>Wet/slippery surfaces</a:t>
            </a:r>
          </a:p>
          <a:p>
            <a:pPr lvl="1"/>
            <a:r>
              <a:rPr lang="en-US" sz="2400" dirty="0" smtClean="0"/>
              <a:t>Cluttered/obstructed </a:t>
            </a:r>
            <a:r>
              <a:rPr lang="en-US" sz="2400" dirty="0" err="1" smtClean="0"/>
              <a:t>aisleways</a:t>
            </a:r>
            <a:endParaRPr lang="en-US" sz="2400" dirty="0" smtClean="0"/>
          </a:p>
        </p:txBody>
      </p:sp>
      <p:pic>
        <p:nvPicPr>
          <p:cNvPr id="29701" name="Picture 6" descr="MCj02343330000[1]"/>
          <p:cNvPicPr>
            <a:picLocks noGrp="1" noChangeAspect="1" noChangeArrowheads="1"/>
          </p:cNvPicPr>
          <p:nvPr>
            <p:ph sz="quarter" idx="3"/>
          </p:nvPr>
        </p:nvPicPr>
        <p:blipFill>
          <a:blip r:embed="rId6" cstate="email">
            <a:extLst>
              <a:ext uri="{28A0092B-C50C-407E-A947-70E740481C1C}">
                <a14:useLocalDpi xmlns:a14="http://schemas.microsoft.com/office/drawing/2010/main"/>
              </a:ext>
            </a:extLst>
          </a:blip>
          <a:srcRect/>
          <a:stretch>
            <a:fillRect/>
          </a:stretch>
        </p:blipFill>
        <p:spPr>
          <a:xfrm>
            <a:off x="6400800" y="12700"/>
            <a:ext cx="2743200" cy="2578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89" fill="hold"/>
                                        <p:tgtEl>
                                          <p:spTgt spid="71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17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8305800" cy="1066800"/>
          </a:xfrm>
        </p:spPr>
        <p:txBody>
          <a:bodyPr>
            <a:normAutofit/>
          </a:bodyPr>
          <a:lstStyle/>
          <a:p>
            <a:pPr algn="ctr">
              <a:defRPr/>
            </a:pPr>
            <a:r>
              <a:rPr lang="en-US" sz="3200" dirty="0">
                <a:effectLst/>
                <a:latin typeface="Myriad Pro"/>
              </a:rPr>
              <a:t>Preventing Slips, Trips, &amp; Falls</a:t>
            </a:r>
          </a:p>
        </p:txBody>
      </p:sp>
      <p:sp>
        <p:nvSpPr>
          <p:cNvPr id="30723" name="Rectangle 3"/>
          <p:cNvSpPr>
            <a:spLocks noGrp="1" noRot="1" noChangeArrowheads="1"/>
          </p:cNvSpPr>
          <p:nvPr>
            <p:ph type="body" sz="half" idx="1"/>
          </p:nvPr>
        </p:nvSpPr>
        <p:spPr>
          <a:xfrm>
            <a:off x="0" y="1219200"/>
            <a:ext cx="7772400" cy="4648200"/>
          </a:xfrm>
        </p:spPr>
        <p:txBody>
          <a:bodyPr/>
          <a:lstStyle/>
          <a:p>
            <a:r>
              <a:rPr lang="en-US" sz="2800" smtClean="0"/>
              <a:t>Keep aisles clear/unobstructed</a:t>
            </a:r>
          </a:p>
          <a:p>
            <a:r>
              <a:rPr lang="en-US" sz="2800" smtClean="0"/>
              <a:t>Use the handrail on stairs</a:t>
            </a:r>
          </a:p>
          <a:p>
            <a:r>
              <a:rPr lang="en-US" sz="2800" smtClean="0"/>
              <a:t>Hold onto chair arms/seat when attempting to sit</a:t>
            </a:r>
          </a:p>
          <a:p>
            <a:r>
              <a:rPr lang="en-US" sz="2800" smtClean="0"/>
              <a:t>Use an approved step ladder/stool</a:t>
            </a:r>
          </a:p>
          <a:p>
            <a:r>
              <a:rPr lang="en-US" sz="2800" smtClean="0"/>
              <a:t>Wear appropriate shoes</a:t>
            </a:r>
          </a:p>
          <a:p>
            <a:r>
              <a:rPr lang="en-US" sz="2800" smtClean="0"/>
              <a:t>Wipe up/report spills/Use wet floor signs</a:t>
            </a:r>
          </a:p>
          <a:p>
            <a:r>
              <a:rPr lang="en-US" sz="2800" smtClean="0"/>
              <a:t>Report deficiencies to maintenance</a:t>
            </a:r>
          </a:p>
          <a:p>
            <a:r>
              <a:rPr lang="en-US" sz="2800" smtClean="0"/>
              <a:t>“Penguin Walk” on slippery surfaces</a:t>
            </a:r>
          </a:p>
          <a:p>
            <a:endParaRPr lang="en-US" sz="2800" smtClean="0">
              <a:solidFill>
                <a:schemeClr val="bg1"/>
              </a:solidFill>
            </a:endParaRPr>
          </a:p>
        </p:txBody>
      </p:sp>
      <p:pic>
        <p:nvPicPr>
          <p:cNvPr id="30724" name="Picture 4" descr="MMj02840930000[1]"/>
          <p:cNvPicPr>
            <a:picLocks noGrp="1" noChangeAspect="1" noChangeArrowheads="1" noCrop="1"/>
          </p:cNvPicPr>
          <p:nvPr>
            <p:ph sz="half" idx="2"/>
          </p:nvPr>
        </p:nvPicPr>
        <p:blipFill>
          <a:blip r:embed="rId3">
            <a:extLst>
              <a:ext uri="{28A0092B-C50C-407E-A947-70E740481C1C}">
                <a14:useLocalDpi xmlns:a14="http://schemas.microsoft.com/office/drawing/2010/main"/>
              </a:ext>
            </a:extLst>
          </a:blip>
          <a:srcRect/>
          <a:stretch>
            <a:fillRect/>
          </a:stretch>
        </p:blipFill>
        <p:spPr>
          <a:xfrm>
            <a:off x="6934200" y="1219200"/>
            <a:ext cx="1981200" cy="1828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0"/>
            <a:ext cx="8229600" cy="1143000"/>
          </a:xfrm>
        </p:spPr>
        <p:txBody>
          <a:bodyPr>
            <a:normAutofit/>
          </a:bodyPr>
          <a:lstStyle/>
          <a:p>
            <a:pPr algn="ctr">
              <a:defRPr/>
            </a:pPr>
            <a:r>
              <a:rPr lang="en-US" dirty="0" smtClean="0">
                <a:effectLst/>
              </a:rPr>
              <a:t>Workplace </a:t>
            </a:r>
            <a:r>
              <a:rPr lang="en-US" dirty="0">
                <a:effectLst/>
              </a:rPr>
              <a:t>Chemicals</a:t>
            </a:r>
          </a:p>
        </p:txBody>
      </p:sp>
      <p:sp>
        <p:nvSpPr>
          <p:cNvPr id="31747" name="Rectangle 3"/>
          <p:cNvSpPr>
            <a:spLocks noGrp="1" noRot="1" noChangeArrowheads="1"/>
          </p:cNvSpPr>
          <p:nvPr>
            <p:ph type="body" idx="1"/>
          </p:nvPr>
        </p:nvSpPr>
        <p:spPr>
          <a:xfrm>
            <a:off x="228600" y="1481138"/>
            <a:ext cx="8229600" cy="4525962"/>
          </a:xfrm>
        </p:spPr>
        <p:txBody>
          <a:bodyPr/>
          <a:lstStyle/>
          <a:p>
            <a:r>
              <a:rPr lang="en-US" sz="2400" dirty="0" smtClean="0"/>
              <a:t>Cleaning products and maintenance supplies</a:t>
            </a:r>
          </a:p>
          <a:p>
            <a:r>
              <a:rPr lang="en-US" sz="2400" dirty="0" smtClean="0"/>
              <a:t>Copier/printer toners and inks</a:t>
            </a:r>
          </a:p>
          <a:p>
            <a:r>
              <a:rPr lang="en-US" sz="2400" dirty="0" smtClean="0"/>
              <a:t>Markers used for white boards and flip charts</a:t>
            </a:r>
          </a:p>
          <a:p>
            <a:r>
              <a:rPr lang="en-US" sz="2400" dirty="0" smtClean="0"/>
              <a:t>White board cleaner</a:t>
            </a:r>
          </a:p>
          <a:p>
            <a:r>
              <a:rPr lang="en-US" sz="2400" dirty="0" smtClean="0"/>
              <a:t>Paper correction fluids</a:t>
            </a:r>
          </a:p>
          <a:p>
            <a:r>
              <a:rPr lang="en-US" sz="2400" dirty="0" smtClean="0"/>
              <a:t>Laboratory Hazards</a:t>
            </a:r>
          </a:p>
        </p:txBody>
      </p:sp>
      <p:pic>
        <p:nvPicPr>
          <p:cNvPr id="31748" name="Picture 41" descr="MPj043927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657600"/>
            <a:ext cx="26670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85D58AF-8C09-4444-B499-EA4B427EDF62}" type="slidenum">
              <a:rPr lang="en-US" sz="1000" smtClean="0"/>
              <a:pPr eaLnBrk="1" hangingPunct="1"/>
              <a:t>25</a:t>
            </a:fld>
            <a:endParaRPr lang="en-US" sz="1000" smtClean="0"/>
          </a:p>
        </p:txBody>
      </p:sp>
      <p:sp>
        <p:nvSpPr>
          <p:cNvPr id="11266" name="Rectangle 2"/>
          <p:cNvSpPr>
            <a:spLocks noGrp="1" noRot="1" noChangeArrowheads="1"/>
          </p:cNvSpPr>
          <p:nvPr>
            <p:ph type="title"/>
          </p:nvPr>
        </p:nvSpPr>
        <p:spPr>
          <a:xfrm>
            <a:off x="0" y="0"/>
            <a:ext cx="8763000" cy="762000"/>
          </a:xfrm>
        </p:spPr>
        <p:txBody>
          <a:bodyPr>
            <a:normAutofit fontScale="90000"/>
          </a:bodyPr>
          <a:lstStyle/>
          <a:p>
            <a:pPr algn="ctr">
              <a:defRPr/>
            </a:pPr>
            <a:r>
              <a:rPr lang="en-US" sz="4000" b="0" dirty="0"/>
              <a:t/>
            </a:r>
            <a:br>
              <a:rPr lang="en-US" sz="4000" b="0" dirty="0"/>
            </a:br>
            <a:r>
              <a:rPr lang="en-US" sz="4000" b="0" dirty="0"/>
              <a:t/>
            </a:r>
            <a:br>
              <a:rPr lang="en-US" sz="4000" b="0" dirty="0"/>
            </a:br>
            <a:r>
              <a:rPr lang="en-US" sz="3600" dirty="0" smtClean="0">
                <a:effectLst/>
                <a:latin typeface="Myriad Pro"/>
              </a:rPr>
              <a:t>Hazard </a:t>
            </a:r>
            <a:r>
              <a:rPr lang="en-US" sz="3600" dirty="0">
                <a:effectLst/>
                <a:latin typeface="Myriad Pro"/>
              </a:rPr>
              <a:t>Communication</a:t>
            </a:r>
            <a:r>
              <a:rPr lang="en-US" sz="4400" dirty="0"/>
              <a:t/>
            </a:r>
            <a:br>
              <a:rPr lang="en-US" sz="4400" dirty="0"/>
            </a:br>
            <a:endParaRPr lang="en-US" sz="4400" dirty="0"/>
          </a:p>
        </p:txBody>
      </p:sp>
      <p:sp>
        <p:nvSpPr>
          <p:cNvPr id="81924" name="Rectangle 3"/>
          <p:cNvSpPr>
            <a:spLocks noGrp="1" noRot="1" noChangeArrowheads="1"/>
          </p:cNvSpPr>
          <p:nvPr>
            <p:ph type="body" sz="half" idx="1"/>
          </p:nvPr>
        </p:nvSpPr>
        <p:spPr>
          <a:xfrm>
            <a:off x="304800" y="1417638"/>
            <a:ext cx="8686800" cy="4525962"/>
          </a:xfrm>
        </p:spPr>
        <p:txBody>
          <a:bodyPr/>
          <a:lstStyle/>
          <a:p>
            <a:pPr>
              <a:defRPr/>
            </a:pPr>
            <a:r>
              <a:rPr lang="en-US" sz="2400" dirty="0" smtClean="0"/>
              <a:t>Enacted to provide you with access to information</a:t>
            </a:r>
          </a:p>
          <a:p>
            <a:pPr>
              <a:buFont typeface="Wingdings" pitchFamily="2" charset="2"/>
              <a:buNone/>
              <a:defRPr/>
            </a:pPr>
            <a:r>
              <a:rPr lang="en-US" sz="2400" dirty="0" smtClean="0"/>
              <a:t>on the health and physical hazards of the chemicals</a:t>
            </a:r>
          </a:p>
          <a:p>
            <a:pPr>
              <a:buFont typeface="Wingdings" pitchFamily="2" charset="2"/>
              <a:buNone/>
              <a:defRPr/>
            </a:pPr>
            <a:r>
              <a:rPr lang="en-US" sz="2400" dirty="0" smtClean="0"/>
              <a:t>In your workplace to which you are exposed.</a:t>
            </a:r>
          </a:p>
          <a:p>
            <a:pPr>
              <a:buFont typeface="Wingdings" pitchFamily="2" charset="2"/>
              <a:buNone/>
              <a:defRPr/>
            </a:pPr>
            <a:endParaRPr lang="en-US" sz="2400" dirty="0" smtClean="0"/>
          </a:p>
          <a:p>
            <a:pPr>
              <a:defRPr/>
            </a:pPr>
            <a:r>
              <a:rPr lang="en-US" sz="2400" dirty="0"/>
              <a:t>The employer must develop and have available for employee review a written hazard communication </a:t>
            </a:r>
            <a:r>
              <a:rPr lang="en-US" sz="2400" dirty="0" smtClean="0"/>
              <a:t>program.</a:t>
            </a:r>
          </a:p>
          <a:p>
            <a:pPr marL="109537" indent="0">
              <a:buNone/>
              <a:defRPr/>
            </a:pPr>
            <a:r>
              <a:rPr lang="en-US" sz="2400" dirty="0">
                <a:hlinkClick r:id="rId3"/>
              </a:rPr>
              <a:t>http://www.michigan.gov/lara/0,4601,7-154-61256_11407-284831--,</a:t>
            </a:r>
            <a:r>
              <a:rPr lang="en-US" sz="2400" dirty="0" smtClean="0">
                <a:hlinkClick r:id="rId3"/>
              </a:rPr>
              <a:t>00.html</a:t>
            </a:r>
            <a:endParaRPr lang="en-US" sz="2400" dirty="0" smtClean="0"/>
          </a:p>
          <a:p>
            <a:pPr marL="109537" indent="0">
              <a:buNone/>
              <a:defRPr/>
            </a:pPr>
            <a:endParaRPr lang="en-US" sz="2400" dirty="0"/>
          </a:p>
          <a:p>
            <a:pPr marL="109537" indent="0">
              <a:buNone/>
              <a:defRPr/>
            </a:pPr>
            <a:endParaRPr lang="en-US" sz="2400"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22" name="j0092212.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6">
            <a:extLst>
              <a:ext uri="{28A0092B-C50C-407E-A947-70E740481C1C}">
                <a14:useLocalDpi xmlns:a14="http://schemas.microsoft.com/office/drawing/2010/main" val="0"/>
              </a:ext>
            </a:extLst>
          </a:blip>
          <a:srcRect/>
          <a:stretch>
            <a:fillRect/>
          </a:stretch>
        </p:blipFill>
        <p:spPr bwMode="auto">
          <a:xfrm>
            <a:off x="6400800" y="411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6" name="Rectangle 4"/>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25" name="Rectangle 5"/>
          <p:cNvSpPr>
            <a:spLocks noGrp="1" noChangeArrowheads="1"/>
          </p:cNvSpPr>
          <p:nvPr>
            <p:ph type="title"/>
          </p:nvPr>
        </p:nvSpPr>
        <p:spPr>
          <a:xfrm>
            <a:off x="0" y="0"/>
            <a:ext cx="7772400" cy="114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r>
              <a:rPr lang="en-US" sz="4000" dirty="0">
                <a:effectLst/>
              </a:rPr>
              <a:t>Effects of Excessive Noise</a:t>
            </a:r>
          </a:p>
        </p:txBody>
      </p:sp>
      <p:sp>
        <p:nvSpPr>
          <p:cNvPr id="33798" name="Rectangle 6"/>
          <p:cNvSpPr>
            <a:spLocks noGrp="1" noChangeArrowheads="1"/>
          </p:cNvSpPr>
          <p:nvPr>
            <p:ph type="body" sz="half" idx="1"/>
          </p:nvPr>
        </p:nvSpPr>
        <p:spPr>
          <a:xfrm>
            <a:off x="0" y="1676400"/>
            <a:ext cx="52578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sz="2800" smtClean="0"/>
              <a:t>Increase heart rate &amp; blood pressure</a:t>
            </a:r>
          </a:p>
          <a:p>
            <a:r>
              <a:rPr lang="en-US" sz="2800" smtClean="0"/>
              <a:t>Constriction of blood vessels leading to tension &amp; stress</a:t>
            </a:r>
          </a:p>
          <a:p>
            <a:r>
              <a:rPr lang="en-US" sz="2800" smtClean="0"/>
              <a:t>Nervousness, sleepiness &amp; fatigue</a:t>
            </a:r>
          </a:p>
        </p:txBody>
      </p:sp>
      <p:graphicFrame>
        <p:nvGraphicFramePr>
          <p:cNvPr id="33799" name="Object 7">
            <a:hlinkClick r:id="" action="ppaction://ole?verb=0"/>
          </p:cNvPr>
          <p:cNvGraphicFramePr>
            <a:graphicFrameLocks/>
          </p:cNvGraphicFramePr>
          <p:nvPr/>
        </p:nvGraphicFramePr>
        <p:xfrm>
          <a:off x="5165725" y="1828800"/>
          <a:ext cx="3902075" cy="4114800"/>
        </p:xfrm>
        <a:graphic>
          <a:graphicData uri="http://schemas.openxmlformats.org/presentationml/2006/ole">
            <mc:AlternateContent xmlns:mc="http://schemas.openxmlformats.org/markup-compatibility/2006">
              <mc:Choice xmlns:v="urn:schemas-microsoft-com:vml" Requires="v">
                <p:oleObj spid="_x0000_s33906" name="Clip" r:id="rId7" imgW="3902075" imgH="3248025" progId="MS_ClipArt_Gallery.5">
                  <p:embed/>
                </p:oleObj>
              </mc:Choice>
              <mc:Fallback>
                <p:oleObj name="Clip" r:id="rId7" imgW="3902075" imgH="3248025" progId="MS_ClipArt_Gallery.5">
                  <p:embed/>
                  <p:pic>
                    <p:nvPicPr>
                      <p:cNvPr id="0" name="Object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5725" y="1828800"/>
                        <a:ext cx="3902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70" fill="hold"/>
                                        <p:tgtEl>
                                          <p:spTgt spid="1331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12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6" name="Group 2"/>
          <p:cNvGrpSpPr>
            <a:grpSpLocks/>
          </p:cNvGrpSpPr>
          <p:nvPr/>
        </p:nvGrpSpPr>
        <p:grpSpPr bwMode="auto">
          <a:xfrm>
            <a:off x="3124200" y="914400"/>
            <a:ext cx="3497263" cy="5364162"/>
            <a:chOff x="1879" y="697"/>
            <a:chExt cx="2250" cy="3379"/>
          </a:xfrm>
        </p:grpSpPr>
        <p:grpSp>
          <p:nvGrpSpPr>
            <p:cNvPr id="34826" name="Group 3"/>
            <p:cNvGrpSpPr>
              <a:grpSpLocks/>
            </p:cNvGrpSpPr>
            <p:nvPr/>
          </p:nvGrpSpPr>
          <p:grpSpPr bwMode="auto">
            <a:xfrm>
              <a:off x="1879" y="850"/>
              <a:ext cx="2250" cy="3093"/>
              <a:chOff x="1879" y="850"/>
              <a:chExt cx="2250" cy="3093"/>
            </a:xfrm>
          </p:grpSpPr>
          <p:grpSp>
            <p:nvGrpSpPr>
              <p:cNvPr id="34849" name="Group 4"/>
              <p:cNvGrpSpPr>
                <a:grpSpLocks/>
              </p:cNvGrpSpPr>
              <p:nvPr/>
            </p:nvGrpSpPr>
            <p:grpSpPr bwMode="auto">
              <a:xfrm>
                <a:off x="1879" y="850"/>
                <a:ext cx="2250" cy="930"/>
                <a:chOff x="1879" y="850"/>
                <a:chExt cx="2250" cy="930"/>
              </a:xfrm>
            </p:grpSpPr>
            <p:grpSp>
              <p:nvGrpSpPr>
                <p:cNvPr id="34864" name="Group 5"/>
                <p:cNvGrpSpPr>
                  <a:grpSpLocks/>
                </p:cNvGrpSpPr>
                <p:nvPr/>
              </p:nvGrpSpPr>
              <p:grpSpPr bwMode="auto">
                <a:xfrm>
                  <a:off x="1879" y="850"/>
                  <a:ext cx="418" cy="925"/>
                  <a:chOff x="1879" y="850"/>
                  <a:chExt cx="418" cy="925"/>
                </a:xfrm>
              </p:grpSpPr>
              <p:sp>
                <p:nvSpPr>
                  <p:cNvPr id="34868" name="Arc 6"/>
                  <p:cNvSpPr>
                    <a:spLocks/>
                  </p:cNvSpPr>
                  <p:nvPr/>
                </p:nvSpPr>
                <p:spPr bwMode="auto">
                  <a:xfrm>
                    <a:off x="1975" y="884"/>
                    <a:ext cx="304" cy="832"/>
                  </a:xfrm>
                  <a:custGeom>
                    <a:avLst/>
                    <a:gdLst>
                      <a:gd name="T0" fmla="*/ 0 w 21600"/>
                      <a:gd name="T1" fmla="*/ 0 h 43194"/>
                      <a:gd name="T2" fmla="*/ 0 w 21600"/>
                      <a:gd name="T3" fmla="*/ 0 h 43194"/>
                      <a:gd name="T4" fmla="*/ 0 w 21600"/>
                      <a:gd name="T5" fmla="*/ 0 h 43194"/>
                      <a:gd name="T6" fmla="*/ 0 60000 65536"/>
                      <a:gd name="T7" fmla="*/ 0 60000 65536"/>
                      <a:gd name="T8" fmla="*/ 0 60000 65536"/>
                    </a:gdLst>
                    <a:ahLst/>
                    <a:cxnLst>
                      <a:cxn ang="T6">
                        <a:pos x="T0" y="T1"/>
                      </a:cxn>
                      <a:cxn ang="T7">
                        <a:pos x="T2" y="T3"/>
                      </a:cxn>
                      <a:cxn ang="T8">
                        <a:pos x="T4" y="T5"/>
                      </a:cxn>
                    </a:cxnLst>
                    <a:rect l="0" t="0" r="r" b="b"/>
                    <a:pathLst>
                      <a:path w="21600" h="43194" fill="none" extrusionOk="0">
                        <a:moveTo>
                          <a:pt x="21101" y="43194"/>
                        </a:moveTo>
                        <a:cubicBezTo>
                          <a:pt x="9369" y="42923"/>
                          <a:pt x="0" y="33335"/>
                          <a:pt x="0" y="21600"/>
                        </a:cubicBezTo>
                        <a:cubicBezTo>
                          <a:pt x="-1" y="9726"/>
                          <a:pt x="9584" y="78"/>
                          <a:pt x="21458" y="0"/>
                        </a:cubicBezTo>
                      </a:path>
                      <a:path w="21600" h="43194" stroke="0" extrusionOk="0">
                        <a:moveTo>
                          <a:pt x="21101" y="43194"/>
                        </a:moveTo>
                        <a:cubicBezTo>
                          <a:pt x="9369" y="42923"/>
                          <a:pt x="0" y="33335"/>
                          <a:pt x="0" y="21600"/>
                        </a:cubicBezTo>
                        <a:cubicBezTo>
                          <a:pt x="-1" y="9726"/>
                          <a:pt x="9584" y="78"/>
                          <a:pt x="21458" y="0"/>
                        </a:cubicBezTo>
                        <a:lnTo>
                          <a:pt x="21600" y="21600"/>
                        </a:lnTo>
                        <a:lnTo>
                          <a:pt x="21101" y="43194"/>
                        </a:lnTo>
                        <a:close/>
                      </a:path>
                    </a:pathLst>
                  </a:custGeom>
                  <a:solidFill>
                    <a:srgbClr val="FF404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9" name="Freeform 7"/>
                  <p:cNvSpPr>
                    <a:spLocks/>
                  </p:cNvSpPr>
                  <p:nvPr/>
                </p:nvSpPr>
                <p:spPr bwMode="auto">
                  <a:xfrm>
                    <a:off x="1879" y="850"/>
                    <a:ext cx="418" cy="925"/>
                  </a:xfrm>
                  <a:custGeom>
                    <a:avLst/>
                    <a:gdLst>
                      <a:gd name="T0" fmla="*/ 412 w 418"/>
                      <a:gd name="T1" fmla="*/ 0 h 925"/>
                      <a:gd name="T2" fmla="*/ 0 w 418"/>
                      <a:gd name="T3" fmla="*/ 0 h 925"/>
                      <a:gd name="T4" fmla="*/ 48 w 418"/>
                      <a:gd name="T5" fmla="*/ 12 h 925"/>
                      <a:gd name="T6" fmla="*/ 71 w 418"/>
                      <a:gd name="T7" fmla="*/ 25 h 925"/>
                      <a:gd name="T8" fmla="*/ 92 w 418"/>
                      <a:gd name="T9" fmla="*/ 37 h 925"/>
                      <a:gd name="T10" fmla="*/ 117 w 418"/>
                      <a:gd name="T11" fmla="*/ 52 h 925"/>
                      <a:gd name="T12" fmla="*/ 138 w 418"/>
                      <a:gd name="T13" fmla="*/ 71 h 925"/>
                      <a:gd name="T14" fmla="*/ 155 w 418"/>
                      <a:gd name="T15" fmla="*/ 88 h 925"/>
                      <a:gd name="T16" fmla="*/ 173 w 418"/>
                      <a:gd name="T17" fmla="*/ 108 h 925"/>
                      <a:gd name="T18" fmla="*/ 183 w 418"/>
                      <a:gd name="T19" fmla="*/ 126 h 925"/>
                      <a:gd name="T20" fmla="*/ 196 w 418"/>
                      <a:gd name="T21" fmla="*/ 150 h 925"/>
                      <a:gd name="T22" fmla="*/ 209 w 418"/>
                      <a:gd name="T23" fmla="*/ 174 h 925"/>
                      <a:gd name="T24" fmla="*/ 221 w 418"/>
                      <a:gd name="T25" fmla="*/ 201 h 925"/>
                      <a:gd name="T26" fmla="*/ 229 w 418"/>
                      <a:gd name="T27" fmla="*/ 226 h 925"/>
                      <a:gd name="T28" fmla="*/ 239 w 418"/>
                      <a:gd name="T29" fmla="*/ 251 h 925"/>
                      <a:gd name="T30" fmla="*/ 307 w 418"/>
                      <a:gd name="T31" fmla="*/ 553 h 925"/>
                      <a:gd name="T32" fmla="*/ 333 w 418"/>
                      <a:gd name="T33" fmla="*/ 680 h 925"/>
                      <a:gd name="T34" fmla="*/ 348 w 418"/>
                      <a:gd name="T35" fmla="*/ 762 h 925"/>
                      <a:gd name="T36" fmla="*/ 369 w 418"/>
                      <a:gd name="T37" fmla="*/ 847 h 925"/>
                      <a:gd name="T38" fmla="*/ 401 w 418"/>
                      <a:gd name="T39" fmla="*/ 924 h 925"/>
                      <a:gd name="T40" fmla="*/ 417 w 418"/>
                      <a:gd name="T41" fmla="*/ 924 h 925"/>
                      <a:gd name="T42" fmla="*/ 412 w 418"/>
                      <a:gd name="T43" fmla="*/ 0 h 9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8" h="925">
                        <a:moveTo>
                          <a:pt x="412" y="0"/>
                        </a:moveTo>
                        <a:lnTo>
                          <a:pt x="0" y="0"/>
                        </a:lnTo>
                        <a:lnTo>
                          <a:pt x="48" y="12"/>
                        </a:lnTo>
                        <a:lnTo>
                          <a:pt x="71" y="25"/>
                        </a:lnTo>
                        <a:lnTo>
                          <a:pt x="92" y="37"/>
                        </a:lnTo>
                        <a:lnTo>
                          <a:pt x="117" y="52"/>
                        </a:lnTo>
                        <a:lnTo>
                          <a:pt x="138" y="71"/>
                        </a:lnTo>
                        <a:lnTo>
                          <a:pt x="155" y="88"/>
                        </a:lnTo>
                        <a:lnTo>
                          <a:pt x="173" y="108"/>
                        </a:lnTo>
                        <a:lnTo>
                          <a:pt x="183" y="126"/>
                        </a:lnTo>
                        <a:lnTo>
                          <a:pt x="196" y="150"/>
                        </a:lnTo>
                        <a:lnTo>
                          <a:pt x="209" y="174"/>
                        </a:lnTo>
                        <a:lnTo>
                          <a:pt x="221" y="201"/>
                        </a:lnTo>
                        <a:lnTo>
                          <a:pt x="229" y="226"/>
                        </a:lnTo>
                        <a:lnTo>
                          <a:pt x="239" y="251"/>
                        </a:lnTo>
                        <a:lnTo>
                          <a:pt x="307" y="553"/>
                        </a:lnTo>
                        <a:lnTo>
                          <a:pt x="333" y="680"/>
                        </a:lnTo>
                        <a:lnTo>
                          <a:pt x="348" y="762"/>
                        </a:lnTo>
                        <a:lnTo>
                          <a:pt x="369" y="847"/>
                        </a:lnTo>
                        <a:lnTo>
                          <a:pt x="401" y="924"/>
                        </a:lnTo>
                        <a:lnTo>
                          <a:pt x="417" y="924"/>
                        </a:lnTo>
                        <a:lnTo>
                          <a:pt x="412"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65" name="Group 8"/>
                <p:cNvGrpSpPr>
                  <a:grpSpLocks/>
                </p:cNvGrpSpPr>
                <p:nvPr/>
              </p:nvGrpSpPr>
              <p:grpSpPr bwMode="auto">
                <a:xfrm>
                  <a:off x="3711" y="857"/>
                  <a:ext cx="418" cy="923"/>
                  <a:chOff x="3711" y="857"/>
                  <a:chExt cx="418" cy="923"/>
                </a:xfrm>
              </p:grpSpPr>
              <p:sp>
                <p:nvSpPr>
                  <p:cNvPr id="34866" name="Arc 9"/>
                  <p:cNvSpPr>
                    <a:spLocks/>
                  </p:cNvSpPr>
                  <p:nvPr/>
                </p:nvSpPr>
                <p:spPr bwMode="auto">
                  <a:xfrm>
                    <a:off x="3714" y="895"/>
                    <a:ext cx="311" cy="833"/>
                  </a:xfrm>
                  <a:custGeom>
                    <a:avLst/>
                    <a:gdLst>
                      <a:gd name="T0" fmla="*/ 0 w 22099"/>
                      <a:gd name="T1" fmla="*/ 0 h 43200"/>
                      <a:gd name="T2" fmla="*/ 0 w 22099"/>
                      <a:gd name="T3" fmla="*/ 0 h 43200"/>
                      <a:gd name="T4" fmla="*/ 0 w 22099"/>
                      <a:gd name="T5" fmla="*/ 0 h 43200"/>
                      <a:gd name="T6" fmla="*/ 0 60000 65536"/>
                      <a:gd name="T7" fmla="*/ 0 60000 65536"/>
                      <a:gd name="T8" fmla="*/ 0 60000 65536"/>
                    </a:gdLst>
                    <a:ahLst/>
                    <a:cxnLst>
                      <a:cxn ang="T6">
                        <a:pos x="T0" y="T1"/>
                      </a:cxn>
                      <a:cxn ang="T7">
                        <a:pos x="T2" y="T3"/>
                      </a:cxn>
                      <a:cxn ang="T8">
                        <a:pos x="T4" y="T5"/>
                      </a:cxn>
                    </a:cxnLst>
                    <a:rect l="0" t="0" r="r" b="b"/>
                    <a:pathLst>
                      <a:path w="22099" h="43200" fill="none" extrusionOk="0">
                        <a:moveTo>
                          <a:pt x="357" y="0"/>
                        </a:moveTo>
                        <a:cubicBezTo>
                          <a:pt x="404" y="0"/>
                          <a:pt x="451" y="-1"/>
                          <a:pt x="499" y="0"/>
                        </a:cubicBezTo>
                        <a:cubicBezTo>
                          <a:pt x="12428" y="0"/>
                          <a:pt x="22099" y="9670"/>
                          <a:pt x="22099" y="21600"/>
                        </a:cubicBezTo>
                        <a:cubicBezTo>
                          <a:pt x="22099" y="33529"/>
                          <a:pt x="12428" y="43200"/>
                          <a:pt x="499" y="43200"/>
                        </a:cubicBezTo>
                        <a:cubicBezTo>
                          <a:pt x="332" y="43200"/>
                          <a:pt x="166" y="43198"/>
                          <a:pt x="-1" y="43194"/>
                        </a:cubicBezTo>
                      </a:path>
                      <a:path w="22099" h="43200" stroke="0" extrusionOk="0">
                        <a:moveTo>
                          <a:pt x="357" y="0"/>
                        </a:moveTo>
                        <a:cubicBezTo>
                          <a:pt x="404" y="0"/>
                          <a:pt x="451" y="-1"/>
                          <a:pt x="499" y="0"/>
                        </a:cubicBezTo>
                        <a:cubicBezTo>
                          <a:pt x="12428" y="0"/>
                          <a:pt x="22099" y="9670"/>
                          <a:pt x="22099" y="21600"/>
                        </a:cubicBezTo>
                        <a:cubicBezTo>
                          <a:pt x="22099" y="33529"/>
                          <a:pt x="12428" y="43200"/>
                          <a:pt x="499" y="43200"/>
                        </a:cubicBezTo>
                        <a:cubicBezTo>
                          <a:pt x="332" y="43200"/>
                          <a:pt x="166" y="43198"/>
                          <a:pt x="-1" y="43194"/>
                        </a:cubicBezTo>
                        <a:lnTo>
                          <a:pt x="499" y="21600"/>
                        </a:lnTo>
                        <a:lnTo>
                          <a:pt x="357" y="0"/>
                        </a:lnTo>
                        <a:close/>
                      </a:path>
                    </a:pathLst>
                  </a:custGeom>
                  <a:solidFill>
                    <a:srgbClr val="FF404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7" name="Freeform 10"/>
                  <p:cNvSpPr>
                    <a:spLocks/>
                  </p:cNvSpPr>
                  <p:nvPr/>
                </p:nvSpPr>
                <p:spPr bwMode="auto">
                  <a:xfrm>
                    <a:off x="3711" y="857"/>
                    <a:ext cx="418" cy="923"/>
                  </a:xfrm>
                  <a:custGeom>
                    <a:avLst/>
                    <a:gdLst>
                      <a:gd name="T0" fmla="*/ 5 w 418"/>
                      <a:gd name="T1" fmla="*/ 0 h 923"/>
                      <a:gd name="T2" fmla="*/ 417 w 418"/>
                      <a:gd name="T3" fmla="*/ 0 h 923"/>
                      <a:gd name="T4" fmla="*/ 371 w 418"/>
                      <a:gd name="T5" fmla="*/ 12 h 923"/>
                      <a:gd name="T6" fmla="*/ 346 w 418"/>
                      <a:gd name="T7" fmla="*/ 25 h 923"/>
                      <a:gd name="T8" fmla="*/ 325 w 418"/>
                      <a:gd name="T9" fmla="*/ 37 h 923"/>
                      <a:gd name="T10" fmla="*/ 300 w 418"/>
                      <a:gd name="T11" fmla="*/ 52 h 923"/>
                      <a:gd name="T12" fmla="*/ 279 w 418"/>
                      <a:gd name="T13" fmla="*/ 71 h 923"/>
                      <a:gd name="T14" fmla="*/ 262 w 418"/>
                      <a:gd name="T15" fmla="*/ 88 h 923"/>
                      <a:gd name="T16" fmla="*/ 244 w 418"/>
                      <a:gd name="T17" fmla="*/ 108 h 923"/>
                      <a:gd name="T18" fmla="*/ 234 w 418"/>
                      <a:gd name="T19" fmla="*/ 126 h 923"/>
                      <a:gd name="T20" fmla="*/ 221 w 418"/>
                      <a:gd name="T21" fmla="*/ 150 h 923"/>
                      <a:gd name="T22" fmla="*/ 209 w 418"/>
                      <a:gd name="T23" fmla="*/ 174 h 923"/>
                      <a:gd name="T24" fmla="*/ 198 w 418"/>
                      <a:gd name="T25" fmla="*/ 201 h 923"/>
                      <a:gd name="T26" fmla="*/ 188 w 418"/>
                      <a:gd name="T27" fmla="*/ 226 h 923"/>
                      <a:gd name="T28" fmla="*/ 178 w 418"/>
                      <a:gd name="T29" fmla="*/ 248 h 923"/>
                      <a:gd name="T30" fmla="*/ 110 w 418"/>
                      <a:gd name="T31" fmla="*/ 553 h 923"/>
                      <a:gd name="T32" fmla="*/ 84 w 418"/>
                      <a:gd name="T33" fmla="*/ 678 h 923"/>
                      <a:gd name="T34" fmla="*/ 69 w 418"/>
                      <a:gd name="T35" fmla="*/ 760 h 923"/>
                      <a:gd name="T36" fmla="*/ 48 w 418"/>
                      <a:gd name="T37" fmla="*/ 845 h 923"/>
                      <a:gd name="T38" fmla="*/ 18 w 418"/>
                      <a:gd name="T39" fmla="*/ 922 h 923"/>
                      <a:gd name="T40" fmla="*/ 0 w 418"/>
                      <a:gd name="T41" fmla="*/ 922 h 923"/>
                      <a:gd name="T42" fmla="*/ 5 w 418"/>
                      <a:gd name="T43" fmla="*/ 0 h 9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8" h="923">
                        <a:moveTo>
                          <a:pt x="5" y="0"/>
                        </a:moveTo>
                        <a:lnTo>
                          <a:pt x="417" y="0"/>
                        </a:lnTo>
                        <a:lnTo>
                          <a:pt x="371" y="12"/>
                        </a:lnTo>
                        <a:lnTo>
                          <a:pt x="346" y="25"/>
                        </a:lnTo>
                        <a:lnTo>
                          <a:pt x="325" y="37"/>
                        </a:lnTo>
                        <a:lnTo>
                          <a:pt x="300" y="52"/>
                        </a:lnTo>
                        <a:lnTo>
                          <a:pt x="279" y="71"/>
                        </a:lnTo>
                        <a:lnTo>
                          <a:pt x="262" y="88"/>
                        </a:lnTo>
                        <a:lnTo>
                          <a:pt x="244" y="108"/>
                        </a:lnTo>
                        <a:lnTo>
                          <a:pt x="234" y="126"/>
                        </a:lnTo>
                        <a:lnTo>
                          <a:pt x="221" y="150"/>
                        </a:lnTo>
                        <a:lnTo>
                          <a:pt x="209" y="174"/>
                        </a:lnTo>
                        <a:lnTo>
                          <a:pt x="198" y="201"/>
                        </a:lnTo>
                        <a:lnTo>
                          <a:pt x="188" y="226"/>
                        </a:lnTo>
                        <a:lnTo>
                          <a:pt x="178" y="248"/>
                        </a:lnTo>
                        <a:lnTo>
                          <a:pt x="110" y="553"/>
                        </a:lnTo>
                        <a:lnTo>
                          <a:pt x="84" y="678"/>
                        </a:lnTo>
                        <a:lnTo>
                          <a:pt x="69" y="760"/>
                        </a:lnTo>
                        <a:lnTo>
                          <a:pt x="48" y="845"/>
                        </a:lnTo>
                        <a:lnTo>
                          <a:pt x="18" y="922"/>
                        </a:lnTo>
                        <a:lnTo>
                          <a:pt x="0" y="922"/>
                        </a:lnTo>
                        <a:lnTo>
                          <a:pt x="5"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4850" name="Group 11"/>
              <p:cNvGrpSpPr>
                <a:grpSpLocks/>
              </p:cNvGrpSpPr>
              <p:nvPr/>
            </p:nvGrpSpPr>
            <p:grpSpPr bwMode="auto">
              <a:xfrm>
                <a:off x="1879" y="3015"/>
                <a:ext cx="2250" cy="928"/>
                <a:chOff x="1879" y="3015"/>
                <a:chExt cx="2250" cy="928"/>
              </a:xfrm>
            </p:grpSpPr>
            <p:grpSp>
              <p:nvGrpSpPr>
                <p:cNvPr id="34858" name="Group 12"/>
                <p:cNvGrpSpPr>
                  <a:grpSpLocks/>
                </p:cNvGrpSpPr>
                <p:nvPr/>
              </p:nvGrpSpPr>
              <p:grpSpPr bwMode="auto">
                <a:xfrm>
                  <a:off x="1879" y="3015"/>
                  <a:ext cx="418" cy="923"/>
                  <a:chOff x="1879" y="3015"/>
                  <a:chExt cx="418" cy="923"/>
                </a:xfrm>
              </p:grpSpPr>
              <p:sp>
                <p:nvSpPr>
                  <p:cNvPr id="34862" name="Arc 13"/>
                  <p:cNvSpPr>
                    <a:spLocks/>
                  </p:cNvSpPr>
                  <p:nvPr/>
                </p:nvSpPr>
                <p:spPr bwMode="auto">
                  <a:xfrm>
                    <a:off x="1975" y="3050"/>
                    <a:ext cx="304" cy="830"/>
                  </a:xfrm>
                  <a:custGeom>
                    <a:avLst/>
                    <a:gdLst>
                      <a:gd name="T0" fmla="*/ 0 w 21600"/>
                      <a:gd name="T1" fmla="*/ 0 h 43194"/>
                      <a:gd name="T2" fmla="*/ 0 w 21600"/>
                      <a:gd name="T3" fmla="*/ 0 h 43194"/>
                      <a:gd name="T4" fmla="*/ 0 w 21600"/>
                      <a:gd name="T5" fmla="*/ 0 h 43194"/>
                      <a:gd name="T6" fmla="*/ 0 60000 65536"/>
                      <a:gd name="T7" fmla="*/ 0 60000 65536"/>
                      <a:gd name="T8" fmla="*/ 0 60000 65536"/>
                    </a:gdLst>
                    <a:ahLst/>
                    <a:cxnLst>
                      <a:cxn ang="T6">
                        <a:pos x="T0" y="T1"/>
                      </a:cxn>
                      <a:cxn ang="T7">
                        <a:pos x="T2" y="T3"/>
                      </a:cxn>
                      <a:cxn ang="T8">
                        <a:pos x="T4" y="T5"/>
                      </a:cxn>
                    </a:cxnLst>
                    <a:rect l="0" t="0" r="r" b="b"/>
                    <a:pathLst>
                      <a:path w="21600" h="43194" fill="none" extrusionOk="0">
                        <a:moveTo>
                          <a:pt x="21101" y="43194"/>
                        </a:moveTo>
                        <a:cubicBezTo>
                          <a:pt x="9369" y="42923"/>
                          <a:pt x="0" y="33335"/>
                          <a:pt x="0" y="21600"/>
                        </a:cubicBezTo>
                        <a:cubicBezTo>
                          <a:pt x="-1" y="9726"/>
                          <a:pt x="9584" y="78"/>
                          <a:pt x="21458" y="0"/>
                        </a:cubicBezTo>
                      </a:path>
                      <a:path w="21600" h="43194" stroke="0" extrusionOk="0">
                        <a:moveTo>
                          <a:pt x="21101" y="43194"/>
                        </a:moveTo>
                        <a:cubicBezTo>
                          <a:pt x="9369" y="42923"/>
                          <a:pt x="0" y="33335"/>
                          <a:pt x="0" y="21600"/>
                        </a:cubicBezTo>
                        <a:cubicBezTo>
                          <a:pt x="-1" y="9726"/>
                          <a:pt x="9584" y="78"/>
                          <a:pt x="21458" y="0"/>
                        </a:cubicBezTo>
                        <a:lnTo>
                          <a:pt x="21600" y="21600"/>
                        </a:lnTo>
                        <a:lnTo>
                          <a:pt x="21101" y="43194"/>
                        </a:lnTo>
                        <a:close/>
                      </a:path>
                    </a:pathLst>
                  </a:custGeom>
                  <a:solidFill>
                    <a:srgbClr val="00A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3" name="Freeform 14"/>
                  <p:cNvSpPr>
                    <a:spLocks/>
                  </p:cNvSpPr>
                  <p:nvPr/>
                </p:nvSpPr>
                <p:spPr bwMode="auto">
                  <a:xfrm>
                    <a:off x="1879" y="3015"/>
                    <a:ext cx="418" cy="923"/>
                  </a:xfrm>
                  <a:custGeom>
                    <a:avLst/>
                    <a:gdLst>
                      <a:gd name="T0" fmla="*/ 412 w 418"/>
                      <a:gd name="T1" fmla="*/ 0 h 923"/>
                      <a:gd name="T2" fmla="*/ 0 w 418"/>
                      <a:gd name="T3" fmla="*/ 0 h 923"/>
                      <a:gd name="T4" fmla="*/ 48 w 418"/>
                      <a:gd name="T5" fmla="*/ 12 h 923"/>
                      <a:gd name="T6" fmla="*/ 71 w 418"/>
                      <a:gd name="T7" fmla="*/ 23 h 923"/>
                      <a:gd name="T8" fmla="*/ 92 w 418"/>
                      <a:gd name="T9" fmla="*/ 35 h 923"/>
                      <a:gd name="T10" fmla="*/ 117 w 418"/>
                      <a:gd name="T11" fmla="*/ 52 h 923"/>
                      <a:gd name="T12" fmla="*/ 138 w 418"/>
                      <a:gd name="T13" fmla="*/ 69 h 923"/>
                      <a:gd name="T14" fmla="*/ 155 w 418"/>
                      <a:gd name="T15" fmla="*/ 88 h 923"/>
                      <a:gd name="T16" fmla="*/ 173 w 418"/>
                      <a:gd name="T17" fmla="*/ 106 h 923"/>
                      <a:gd name="T18" fmla="*/ 183 w 418"/>
                      <a:gd name="T19" fmla="*/ 123 h 923"/>
                      <a:gd name="T20" fmla="*/ 196 w 418"/>
                      <a:gd name="T21" fmla="*/ 148 h 923"/>
                      <a:gd name="T22" fmla="*/ 209 w 418"/>
                      <a:gd name="T23" fmla="*/ 172 h 923"/>
                      <a:gd name="T24" fmla="*/ 221 w 418"/>
                      <a:gd name="T25" fmla="*/ 200 h 923"/>
                      <a:gd name="T26" fmla="*/ 229 w 418"/>
                      <a:gd name="T27" fmla="*/ 223 h 923"/>
                      <a:gd name="T28" fmla="*/ 239 w 418"/>
                      <a:gd name="T29" fmla="*/ 248 h 923"/>
                      <a:gd name="T30" fmla="*/ 307 w 418"/>
                      <a:gd name="T31" fmla="*/ 551 h 923"/>
                      <a:gd name="T32" fmla="*/ 333 w 418"/>
                      <a:gd name="T33" fmla="*/ 678 h 923"/>
                      <a:gd name="T34" fmla="*/ 348 w 418"/>
                      <a:gd name="T35" fmla="*/ 759 h 923"/>
                      <a:gd name="T36" fmla="*/ 369 w 418"/>
                      <a:gd name="T37" fmla="*/ 844 h 923"/>
                      <a:gd name="T38" fmla="*/ 401 w 418"/>
                      <a:gd name="T39" fmla="*/ 922 h 923"/>
                      <a:gd name="T40" fmla="*/ 417 w 418"/>
                      <a:gd name="T41" fmla="*/ 922 h 923"/>
                      <a:gd name="T42" fmla="*/ 412 w 418"/>
                      <a:gd name="T43" fmla="*/ 0 h 9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8" h="923">
                        <a:moveTo>
                          <a:pt x="412" y="0"/>
                        </a:moveTo>
                        <a:lnTo>
                          <a:pt x="0" y="0"/>
                        </a:lnTo>
                        <a:lnTo>
                          <a:pt x="48" y="12"/>
                        </a:lnTo>
                        <a:lnTo>
                          <a:pt x="71" y="23"/>
                        </a:lnTo>
                        <a:lnTo>
                          <a:pt x="92" y="35"/>
                        </a:lnTo>
                        <a:lnTo>
                          <a:pt x="117" y="52"/>
                        </a:lnTo>
                        <a:lnTo>
                          <a:pt x="138" y="69"/>
                        </a:lnTo>
                        <a:lnTo>
                          <a:pt x="155" y="88"/>
                        </a:lnTo>
                        <a:lnTo>
                          <a:pt x="173" y="106"/>
                        </a:lnTo>
                        <a:lnTo>
                          <a:pt x="183" y="123"/>
                        </a:lnTo>
                        <a:lnTo>
                          <a:pt x="196" y="148"/>
                        </a:lnTo>
                        <a:lnTo>
                          <a:pt x="209" y="172"/>
                        </a:lnTo>
                        <a:lnTo>
                          <a:pt x="221" y="200"/>
                        </a:lnTo>
                        <a:lnTo>
                          <a:pt x="229" y="223"/>
                        </a:lnTo>
                        <a:lnTo>
                          <a:pt x="239" y="248"/>
                        </a:lnTo>
                        <a:lnTo>
                          <a:pt x="307" y="551"/>
                        </a:lnTo>
                        <a:lnTo>
                          <a:pt x="333" y="678"/>
                        </a:lnTo>
                        <a:lnTo>
                          <a:pt x="348" y="759"/>
                        </a:lnTo>
                        <a:lnTo>
                          <a:pt x="369" y="844"/>
                        </a:lnTo>
                        <a:lnTo>
                          <a:pt x="401" y="922"/>
                        </a:lnTo>
                        <a:lnTo>
                          <a:pt x="417" y="922"/>
                        </a:lnTo>
                        <a:lnTo>
                          <a:pt x="412"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9" name="Group 15"/>
                <p:cNvGrpSpPr>
                  <a:grpSpLocks/>
                </p:cNvGrpSpPr>
                <p:nvPr/>
              </p:nvGrpSpPr>
              <p:grpSpPr bwMode="auto">
                <a:xfrm>
                  <a:off x="3711" y="3022"/>
                  <a:ext cx="418" cy="921"/>
                  <a:chOff x="3711" y="3022"/>
                  <a:chExt cx="418" cy="921"/>
                </a:xfrm>
              </p:grpSpPr>
              <p:sp>
                <p:nvSpPr>
                  <p:cNvPr id="34860" name="Arc 16"/>
                  <p:cNvSpPr>
                    <a:spLocks/>
                  </p:cNvSpPr>
                  <p:nvPr/>
                </p:nvSpPr>
                <p:spPr bwMode="auto">
                  <a:xfrm>
                    <a:off x="3714" y="3062"/>
                    <a:ext cx="311" cy="830"/>
                  </a:xfrm>
                  <a:custGeom>
                    <a:avLst/>
                    <a:gdLst>
                      <a:gd name="T0" fmla="*/ 0 w 22098"/>
                      <a:gd name="T1" fmla="*/ 0 h 43200"/>
                      <a:gd name="T2" fmla="*/ 0 w 22098"/>
                      <a:gd name="T3" fmla="*/ 0 h 43200"/>
                      <a:gd name="T4" fmla="*/ 0 w 22098"/>
                      <a:gd name="T5" fmla="*/ 0 h 43200"/>
                      <a:gd name="T6" fmla="*/ 0 60000 65536"/>
                      <a:gd name="T7" fmla="*/ 0 60000 65536"/>
                      <a:gd name="T8" fmla="*/ 0 60000 65536"/>
                    </a:gdLst>
                    <a:ahLst/>
                    <a:cxnLst>
                      <a:cxn ang="T6">
                        <a:pos x="T0" y="T1"/>
                      </a:cxn>
                      <a:cxn ang="T7">
                        <a:pos x="T2" y="T3"/>
                      </a:cxn>
                      <a:cxn ang="T8">
                        <a:pos x="T4" y="T5"/>
                      </a:cxn>
                    </a:cxnLst>
                    <a:rect l="0" t="0" r="r" b="b"/>
                    <a:pathLst>
                      <a:path w="22098" h="43200" fill="none" extrusionOk="0">
                        <a:moveTo>
                          <a:pt x="356" y="0"/>
                        </a:moveTo>
                        <a:cubicBezTo>
                          <a:pt x="403" y="0"/>
                          <a:pt x="450" y="-1"/>
                          <a:pt x="498" y="0"/>
                        </a:cubicBezTo>
                        <a:cubicBezTo>
                          <a:pt x="12427" y="0"/>
                          <a:pt x="22098" y="9670"/>
                          <a:pt x="22098" y="21600"/>
                        </a:cubicBezTo>
                        <a:cubicBezTo>
                          <a:pt x="22098" y="33529"/>
                          <a:pt x="12427" y="43200"/>
                          <a:pt x="498" y="43200"/>
                        </a:cubicBezTo>
                        <a:cubicBezTo>
                          <a:pt x="331" y="43200"/>
                          <a:pt x="165" y="43198"/>
                          <a:pt x="-1" y="43194"/>
                        </a:cubicBezTo>
                      </a:path>
                      <a:path w="22098" h="43200" stroke="0" extrusionOk="0">
                        <a:moveTo>
                          <a:pt x="356" y="0"/>
                        </a:moveTo>
                        <a:cubicBezTo>
                          <a:pt x="403" y="0"/>
                          <a:pt x="450" y="-1"/>
                          <a:pt x="498" y="0"/>
                        </a:cubicBezTo>
                        <a:cubicBezTo>
                          <a:pt x="12427" y="0"/>
                          <a:pt x="22098" y="9670"/>
                          <a:pt x="22098" y="21600"/>
                        </a:cubicBezTo>
                        <a:cubicBezTo>
                          <a:pt x="22098" y="33529"/>
                          <a:pt x="12427" y="43200"/>
                          <a:pt x="498" y="43200"/>
                        </a:cubicBezTo>
                        <a:cubicBezTo>
                          <a:pt x="331" y="43200"/>
                          <a:pt x="165" y="43198"/>
                          <a:pt x="-1" y="43194"/>
                        </a:cubicBezTo>
                        <a:lnTo>
                          <a:pt x="498" y="21600"/>
                        </a:lnTo>
                        <a:lnTo>
                          <a:pt x="356" y="0"/>
                        </a:lnTo>
                        <a:close/>
                      </a:path>
                    </a:pathLst>
                  </a:custGeom>
                  <a:solidFill>
                    <a:srgbClr val="00A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1" name="Freeform 17"/>
                  <p:cNvSpPr>
                    <a:spLocks/>
                  </p:cNvSpPr>
                  <p:nvPr/>
                </p:nvSpPr>
                <p:spPr bwMode="auto">
                  <a:xfrm>
                    <a:off x="3711" y="3022"/>
                    <a:ext cx="418" cy="921"/>
                  </a:xfrm>
                  <a:custGeom>
                    <a:avLst/>
                    <a:gdLst>
                      <a:gd name="T0" fmla="*/ 5 w 418"/>
                      <a:gd name="T1" fmla="*/ 0 h 921"/>
                      <a:gd name="T2" fmla="*/ 417 w 418"/>
                      <a:gd name="T3" fmla="*/ 0 h 921"/>
                      <a:gd name="T4" fmla="*/ 371 w 418"/>
                      <a:gd name="T5" fmla="*/ 12 h 921"/>
                      <a:gd name="T6" fmla="*/ 346 w 418"/>
                      <a:gd name="T7" fmla="*/ 23 h 921"/>
                      <a:gd name="T8" fmla="*/ 325 w 418"/>
                      <a:gd name="T9" fmla="*/ 35 h 921"/>
                      <a:gd name="T10" fmla="*/ 300 w 418"/>
                      <a:gd name="T11" fmla="*/ 52 h 921"/>
                      <a:gd name="T12" fmla="*/ 279 w 418"/>
                      <a:gd name="T13" fmla="*/ 69 h 921"/>
                      <a:gd name="T14" fmla="*/ 262 w 418"/>
                      <a:gd name="T15" fmla="*/ 88 h 921"/>
                      <a:gd name="T16" fmla="*/ 244 w 418"/>
                      <a:gd name="T17" fmla="*/ 106 h 921"/>
                      <a:gd name="T18" fmla="*/ 234 w 418"/>
                      <a:gd name="T19" fmla="*/ 123 h 921"/>
                      <a:gd name="T20" fmla="*/ 221 w 418"/>
                      <a:gd name="T21" fmla="*/ 148 h 921"/>
                      <a:gd name="T22" fmla="*/ 209 w 418"/>
                      <a:gd name="T23" fmla="*/ 170 h 921"/>
                      <a:gd name="T24" fmla="*/ 198 w 418"/>
                      <a:gd name="T25" fmla="*/ 200 h 921"/>
                      <a:gd name="T26" fmla="*/ 188 w 418"/>
                      <a:gd name="T27" fmla="*/ 223 h 921"/>
                      <a:gd name="T28" fmla="*/ 178 w 418"/>
                      <a:gd name="T29" fmla="*/ 248 h 921"/>
                      <a:gd name="T30" fmla="*/ 110 w 418"/>
                      <a:gd name="T31" fmla="*/ 551 h 921"/>
                      <a:gd name="T32" fmla="*/ 84 w 418"/>
                      <a:gd name="T33" fmla="*/ 677 h 921"/>
                      <a:gd name="T34" fmla="*/ 69 w 418"/>
                      <a:gd name="T35" fmla="*/ 758 h 921"/>
                      <a:gd name="T36" fmla="*/ 48 w 418"/>
                      <a:gd name="T37" fmla="*/ 843 h 921"/>
                      <a:gd name="T38" fmla="*/ 18 w 418"/>
                      <a:gd name="T39" fmla="*/ 920 h 921"/>
                      <a:gd name="T40" fmla="*/ 0 w 418"/>
                      <a:gd name="T41" fmla="*/ 920 h 921"/>
                      <a:gd name="T42" fmla="*/ 5 w 418"/>
                      <a:gd name="T43" fmla="*/ 0 h 9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8" h="921">
                        <a:moveTo>
                          <a:pt x="5" y="0"/>
                        </a:moveTo>
                        <a:lnTo>
                          <a:pt x="417" y="0"/>
                        </a:lnTo>
                        <a:lnTo>
                          <a:pt x="371" y="12"/>
                        </a:lnTo>
                        <a:lnTo>
                          <a:pt x="346" y="23"/>
                        </a:lnTo>
                        <a:lnTo>
                          <a:pt x="325" y="35"/>
                        </a:lnTo>
                        <a:lnTo>
                          <a:pt x="300" y="52"/>
                        </a:lnTo>
                        <a:lnTo>
                          <a:pt x="279" y="69"/>
                        </a:lnTo>
                        <a:lnTo>
                          <a:pt x="262" y="88"/>
                        </a:lnTo>
                        <a:lnTo>
                          <a:pt x="244" y="106"/>
                        </a:lnTo>
                        <a:lnTo>
                          <a:pt x="234" y="123"/>
                        </a:lnTo>
                        <a:lnTo>
                          <a:pt x="221" y="148"/>
                        </a:lnTo>
                        <a:lnTo>
                          <a:pt x="209" y="170"/>
                        </a:lnTo>
                        <a:lnTo>
                          <a:pt x="198" y="200"/>
                        </a:lnTo>
                        <a:lnTo>
                          <a:pt x="188" y="223"/>
                        </a:lnTo>
                        <a:lnTo>
                          <a:pt x="178" y="248"/>
                        </a:lnTo>
                        <a:lnTo>
                          <a:pt x="110" y="551"/>
                        </a:lnTo>
                        <a:lnTo>
                          <a:pt x="84" y="677"/>
                        </a:lnTo>
                        <a:lnTo>
                          <a:pt x="69" y="758"/>
                        </a:lnTo>
                        <a:lnTo>
                          <a:pt x="48" y="843"/>
                        </a:lnTo>
                        <a:lnTo>
                          <a:pt x="18" y="920"/>
                        </a:lnTo>
                        <a:lnTo>
                          <a:pt x="0" y="920"/>
                        </a:lnTo>
                        <a:lnTo>
                          <a:pt x="5"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4851" name="Group 18"/>
              <p:cNvGrpSpPr>
                <a:grpSpLocks/>
              </p:cNvGrpSpPr>
              <p:nvPr/>
            </p:nvGrpSpPr>
            <p:grpSpPr bwMode="auto">
              <a:xfrm>
                <a:off x="1879" y="1930"/>
                <a:ext cx="2250" cy="928"/>
                <a:chOff x="1879" y="1930"/>
                <a:chExt cx="2250" cy="928"/>
              </a:xfrm>
            </p:grpSpPr>
            <p:grpSp>
              <p:nvGrpSpPr>
                <p:cNvPr id="34852" name="Group 19"/>
                <p:cNvGrpSpPr>
                  <a:grpSpLocks/>
                </p:cNvGrpSpPr>
                <p:nvPr/>
              </p:nvGrpSpPr>
              <p:grpSpPr bwMode="auto">
                <a:xfrm>
                  <a:off x="1879" y="1930"/>
                  <a:ext cx="418" cy="923"/>
                  <a:chOff x="1879" y="1930"/>
                  <a:chExt cx="418" cy="923"/>
                </a:xfrm>
              </p:grpSpPr>
              <p:sp>
                <p:nvSpPr>
                  <p:cNvPr id="34856" name="Arc 20"/>
                  <p:cNvSpPr>
                    <a:spLocks/>
                  </p:cNvSpPr>
                  <p:nvPr/>
                </p:nvSpPr>
                <p:spPr bwMode="auto">
                  <a:xfrm>
                    <a:off x="1975" y="1963"/>
                    <a:ext cx="304" cy="834"/>
                  </a:xfrm>
                  <a:custGeom>
                    <a:avLst/>
                    <a:gdLst>
                      <a:gd name="T0" fmla="*/ 0 w 21600"/>
                      <a:gd name="T1" fmla="*/ 0 h 43194"/>
                      <a:gd name="T2" fmla="*/ 0 w 21600"/>
                      <a:gd name="T3" fmla="*/ 0 h 43194"/>
                      <a:gd name="T4" fmla="*/ 0 w 21600"/>
                      <a:gd name="T5" fmla="*/ 0 h 43194"/>
                      <a:gd name="T6" fmla="*/ 0 60000 65536"/>
                      <a:gd name="T7" fmla="*/ 0 60000 65536"/>
                      <a:gd name="T8" fmla="*/ 0 60000 65536"/>
                    </a:gdLst>
                    <a:ahLst/>
                    <a:cxnLst>
                      <a:cxn ang="T6">
                        <a:pos x="T0" y="T1"/>
                      </a:cxn>
                      <a:cxn ang="T7">
                        <a:pos x="T2" y="T3"/>
                      </a:cxn>
                      <a:cxn ang="T8">
                        <a:pos x="T4" y="T5"/>
                      </a:cxn>
                    </a:cxnLst>
                    <a:rect l="0" t="0" r="r" b="b"/>
                    <a:pathLst>
                      <a:path w="21600" h="43194" fill="none" extrusionOk="0">
                        <a:moveTo>
                          <a:pt x="21101" y="43194"/>
                        </a:moveTo>
                        <a:cubicBezTo>
                          <a:pt x="9369" y="42923"/>
                          <a:pt x="0" y="33335"/>
                          <a:pt x="0" y="21600"/>
                        </a:cubicBezTo>
                        <a:cubicBezTo>
                          <a:pt x="-1" y="9726"/>
                          <a:pt x="9584" y="78"/>
                          <a:pt x="21458" y="0"/>
                        </a:cubicBezTo>
                      </a:path>
                      <a:path w="21600" h="43194" stroke="0" extrusionOk="0">
                        <a:moveTo>
                          <a:pt x="21101" y="43194"/>
                        </a:moveTo>
                        <a:cubicBezTo>
                          <a:pt x="9369" y="42923"/>
                          <a:pt x="0" y="33335"/>
                          <a:pt x="0" y="21600"/>
                        </a:cubicBezTo>
                        <a:cubicBezTo>
                          <a:pt x="-1" y="9726"/>
                          <a:pt x="9584" y="78"/>
                          <a:pt x="21458" y="0"/>
                        </a:cubicBezTo>
                        <a:lnTo>
                          <a:pt x="21600" y="21600"/>
                        </a:lnTo>
                        <a:lnTo>
                          <a:pt x="21101" y="43194"/>
                        </a:lnTo>
                        <a:close/>
                      </a:path>
                    </a:pathLst>
                  </a:custGeom>
                  <a:solidFill>
                    <a:srgbClr val="E0E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7" name="Freeform 21"/>
                  <p:cNvSpPr>
                    <a:spLocks/>
                  </p:cNvSpPr>
                  <p:nvPr/>
                </p:nvSpPr>
                <p:spPr bwMode="auto">
                  <a:xfrm>
                    <a:off x="1879" y="1930"/>
                    <a:ext cx="418" cy="923"/>
                  </a:xfrm>
                  <a:custGeom>
                    <a:avLst/>
                    <a:gdLst>
                      <a:gd name="T0" fmla="*/ 412 w 418"/>
                      <a:gd name="T1" fmla="*/ 0 h 923"/>
                      <a:gd name="T2" fmla="*/ 0 w 418"/>
                      <a:gd name="T3" fmla="*/ 0 h 923"/>
                      <a:gd name="T4" fmla="*/ 48 w 418"/>
                      <a:gd name="T5" fmla="*/ 10 h 923"/>
                      <a:gd name="T6" fmla="*/ 71 w 418"/>
                      <a:gd name="T7" fmla="*/ 23 h 923"/>
                      <a:gd name="T8" fmla="*/ 92 w 418"/>
                      <a:gd name="T9" fmla="*/ 35 h 923"/>
                      <a:gd name="T10" fmla="*/ 117 w 418"/>
                      <a:gd name="T11" fmla="*/ 51 h 923"/>
                      <a:gd name="T12" fmla="*/ 138 w 418"/>
                      <a:gd name="T13" fmla="*/ 69 h 923"/>
                      <a:gd name="T14" fmla="*/ 155 w 418"/>
                      <a:gd name="T15" fmla="*/ 88 h 923"/>
                      <a:gd name="T16" fmla="*/ 173 w 418"/>
                      <a:gd name="T17" fmla="*/ 108 h 923"/>
                      <a:gd name="T18" fmla="*/ 183 w 418"/>
                      <a:gd name="T19" fmla="*/ 125 h 923"/>
                      <a:gd name="T20" fmla="*/ 196 w 418"/>
                      <a:gd name="T21" fmla="*/ 149 h 923"/>
                      <a:gd name="T22" fmla="*/ 209 w 418"/>
                      <a:gd name="T23" fmla="*/ 172 h 923"/>
                      <a:gd name="T24" fmla="*/ 221 w 418"/>
                      <a:gd name="T25" fmla="*/ 201 h 923"/>
                      <a:gd name="T26" fmla="*/ 229 w 418"/>
                      <a:gd name="T27" fmla="*/ 224 h 923"/>
                      <a:gd name="T28" fmla="*/ 239 w 418"/>
                      <a:gd name="T29" fmla="*/ 249 h 923"/>
                      <a:gd name="T30" fmla="*/ 307 w 418"/>
                      <a:gd name="T31" fmla="*/ 551 h 923"/>
                      <a:gd name="T32" fmla="*/ 333 w 418"/>
                      <a:gd name="T33" fmla="*/ 678 h 923"/>
                      <a:gd name="T34" fmla="*/ 348 w 418"/>
                      <a:gd name="T35" fmla="*/ 760 h 923"/>
                      <a:gd name="T36" fmla="*/ 369 w 418"/>
                      <a:gd name="T37" fmla="*/ 845 h 923"/>
                      <a:gd name="T38" fmla="*/ 401 w 418"/>
                      <a:gd name="T39" fmla="*/ 922 h 923"/>
                      <a:gd name="T40" fmla="*/ 417 w 418"/>
                      <a:gd name="T41" fmla="*/ 922 h 923"/>
                      <a:gd name="T42" fmla="*/ 412 w 418"/>
                      <a:gd name="T43" fmla="*/ 0 h 9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8" h="923">
                        <a:moveTo>
                          <a:pt x="412" y="0"/>
                        </a:moveTo>
                        <a:lnTo>
                          <a:pt x="0" y="0"/>
                        </a:lnTo>
                        <a:lnTo>
                          <a:pt x="48" y="10"/>
                        </a:lnTo>
                        <a:lnTo>
                          <a:pt x="71" y="23"/>
                        </a:lnTo>
                        <a:lnTo>
                          <a:pt x="92" y="35"/>
                        </a:lnTo>
                        <a:lnTo>
                          <a:pt x="117" y="51"/>
                        </a:lnTo>
                        <a:lnTo>
                          <a:pt x="138" y="69"/>
                        </a:lnTo>
                        <a:lnTo>
                          <a:pt x="155" y="88"/>
                        </a:lnTo>
                        <a:lnTo>
                          <a:pt x="173" y="108"/>
                        </a:lnTo>
                        <a:lnTo>
                          <a:pt x="183" y="125"/>
                        </a:lnTo>
                        <a:lnTo>
                          <a:pt x="196" y="149"/>
                        </a:lnTo>
                        <a:lnTo>
                          <a:pt x="209" y="172"/>
                        </a:lnTo>
                        <a:lnTo>
                          <a:pt x="221" y="201"/>
                        </a:lnTo>
                        <a:lnTo>
                          <a:pt x="229" y="224"/>
                        </a:lnTo>
                        <a:lnTo>
                          <a:pt x="239" y="249"/>
                        </a:lnTo>
                        <a:lnTo>
                          <a:pt x="307" y="551"/>
                        </a:lnTo>
                        <a:lnTo>
                          <a:pt x="333" y="678"/>
                        </a:lnTo>
                        <a:lnTo>
                          <a:pt x="348" y="760"/>
                        </a:lnTo>
                        <a:lnTo>
                          <a:pt x="369" y="845"/>
                        </a:lnTo>
                        <a:lnTo>
                          <a:pt x="401" y="922"/>
                        </a:lnTo>
                        <a:lnTo>
                          <a:pt x="417" y="922"/>
                        </a:lnTo>
                        <a:lnTo>
                          <a:pt x="412"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53" name="Group 22"/>
                <p:cNvGrpSpPr>
                  <a:grpSpLocks/>
                </p:cNvGrpSpPr>
                <p:nvPr/>
              </p:nvGrpSpPr>
              <p:grpSpPr bwMode="auto">
                <a:xfrm>
                  <a:off x="3711" y="1935"/>
                  <a:ext cx="418" cy="923"/>
                  <a:chOff x="3711" y="1935"/>
                  <a:chExt cx="418" cy="923"/>
                </a:xfrm>
              </p:grpSpPr>
              <p:sp>
                <p:nvSpPr>
                  <p:cNvPr id="34854" name="Arc 23"/>
                  <p:cNvSpPr>
                    <a:spLocks/>
                  </p:cNvSpPr>
                  <p:nvPr/>
                </p:nvSpPr>
                <p:spPr bwMode="auto">
                  <a:xfrm>
                    <a:off x="3714" y="1974"/>
                    <a:ext cx="311" cy="834"/>
                  </a:xfrm>
                  <a:custGeom>
                    <a:avLst/>
                    <a:gdLst>
                      <a:gd name="T0" fmla="*/ 0 w 22098"/>
                      <a:gd name="T1" fmla="*/ 0 h 43200"/>
                      <a:gd name="T2" fmla="*/ 0 w 22098"/>
                      <a:gd name="T3" fmla="*/ 0 h 43200"/>
                      <a:gd name="T4" fmla="*/ 0 w 22098"/>
                      <a:gd name="T5" fmla="*/ 0 h 43200"/>
                      <a:gd name="T6" fmla="*/ 0 60000 65536"/>
                      <a:gd name="T7" fmla="*/ 0 60000 65536"/>
                      <a:gd name="T8" fmla="*/ 0 60000 65536"/>
                    </a:gdLst>
                    <a:ahLst/>
                    <a:cxnLst>
                      <a:cxn ang="T6">
                        <a:pos x="T0" y="T1"/>
                      </a:cxn>
                      <a:cxn ang="T7">
                        <a:pos x="T2" y="T3"/>
                      </a:cxn>
                      <a:cxn ang="T8">
                        <a:pos x="T4" y="T5"/>
                      </a:cxn>
                    </a:cxnLst>
                    <a:rect l="0" t="0" r="r" b="b"/>
                    <a:pathLst>
                      <a:path w="22098" h="43200" fill="none" extrusionOk="0">
                        <a:moveTo>
                          <a:pt x="356" y="0"/>
                        </a:moveTo>
                        <a:cubicBezTo>
                          <a:pt x="403" y="0"/>
                          <a:pt x="450" y="-1"/>
                          <a:pt x="498" y="0"/>
                        </a:cubicBezTo>
                        <a:cubicBezTo>
                          <a:pt x="12427" y="0"/>
                          <a:pt x="22098" y="9670"/>
                          <a:pt x="22098" y="21600"/>
                        </a:cubicBezTo>
                        <a:cubicBezTo>
                          <a:pt x="22098" y="33529"/>
                          <a:pt x="12427" y="43200"/>
                          <a:pt x="498" y="43200"/>
                        </a:cubicBezTo>
                        <a:cubicBezTo>
                          <a:pt x="331" y="43200"/>
                          <a:pt x="165" y="43198"/>
                          <a:pt x="-1" y="43194"/>
                        </a:cubicBezTo>
                      </a:path>
                      <a:path w="22098" h="43200" stroke="0" extrusionOk="0">
                        <a:moveTo>
                          <a:pt x="356" y="0"/>
                        </a:moveTo>
                        <a:cubicBezTo>
                          <a:pt x="403" y="0"/>
                          <a:pt x="450" y="-1"/>
                          <a:pt x="498" y="0"/>
                        </a:cubicBezTo>
                        <a:cubicBezTo>
                          <a:pt x="12427" y="0"/>
                          <a:pt x="22098" y="9670"/>
                          <a:pt x="22098" y="21600"/>
                        </a:cubicBezTo>
                        <a:cubicBezTo>
                          <a:pt x="22098" y="33529"/>
                          <a:pt x="12427" y="43200"/>
                          <a:pt x="498" y="43200"/>
                        </a:cubicBezTo>
                        <a:cubicBezTo>
                          <a:pt x="331" y="43200"/>
                          <a:pt x="165" y="43198"/>
                          <a:pt x="-1" y="43194"/>
                        </a:cubicBezTo>
                        <a:lnTo>
                          <a:pt x="498" y="21600"/>
                        </a:lnTo>
                        <a:lnTo>
                          <a:pt x="356" y="0"/>
                        </a:lnTo>
                        <a:close/>
                      </a:path>
                    </a:pathLst>
                  </a:custGeom>
                  <a:solidFill>
                    <a:srgbClr val="E0E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5" name="Freeform 24"/>
                  <p:cNvSpPr>
                    <a:spLocks/>
                  </p:cNvSpPr>
                  <p:nvPr/>
                </p:nvSpPr>
                <p:spPr bwMode="auto">
                  <a:xfrm>
                    <a:off x="3711" y="1935"/>
                    <a:ext cx="418" cy="923"/>
                  </a:xfrm>
                  <a:custGeom>
                    <a:avLst/>
                    <a:gdLst>
                      <a:gd name="T0" fmla="*/ 5 w 418"/>
                      <a:gd name="T1" fmla="*/ 0 h 923"/>
                      <a:gd name="T2" fmla="*/ 417 w 418"/>
                      <a:gd name="T3" fmla="*/ 0 h 923"/>
                      <a:gd name="T4" fmla="*/ 371 w 418"/>
                      <a:gd name="T5" fmla="*/ 12 h 923"/>
                      <a:gd name="T6" fmla="*/ 346 w 418"/>
                      <a:gd name="T7" fmla="*/ 25 h 923"/>
                      <a:gd name="T8" fmla="*/ 325 w 418"/>
                      <a:gd name="T9" fmla="*/ 37 h 923"/>
                      <a:gd name="T10" fmla="*/ 300 w 418"/>
                      <a:gd name="T11" fmla="*/ 52 h 923"/>
                      <a:gd name="T12" fmla="*/ 279 w 418"/>
                      <a:gd name="T13" fmla="*/ 71 h 923"/>
                      <a:gd name="T14" fmla="*/ 262 w 418"/>
                      <a:gd name="T15" fmla="*/ 89 h 923"/>
                      <a:gd name="T16" fmla="*/ 244 w 418"/>
                      <a:gd name="T17" fmla="*/ 109 h 923"/>
                      <a:gd name="T18" fmla="*/ 234 w 418"/>
                      <a:gd name="T19" fmla="*/ 126 h 923"/>
                      <a:gd name="T20" fmla="*/ 221 w 418"/>
                      <a:gd name="T21" fmla="*/ 150 h 923"/>
                      <a:gd name="T22" fmla="*/ 209 w 418"/>
                      <a:gd name="T23" fmla="*/ 174 h 923"/>
                      <a:gd name="T24" fmla="*/ 198 w 418"/>
                      <a:gd name="T25" fmla="*/ 202 h 923"/>
                      <a:gd name="T26" fmla="*/ 188 w 418"/>
                      <a:gd name="T27" fmla="*/ 226 h 923"/>
                      <a:gd name="T28" fmla="*/ 178 w 418"/>
                      <a:gd name="T29" fmla="*/ 250 h 923"/>
                      <a:gd name="T30" fmla="*/ 110 w 418"/>
                      <a:gd name="T31" fmla="*/ 553 h 923"/>
                      <a:gd name="T32" fmla="*/ 84 w 418"/>
                      <a:gd name="T33" fmla="*/ 678 h 923"/>
                      <a:gd name="T34" fmla="*/ 69 w 418"/>
                      <a:gd name="T35" fmla="*/ 760 h 923"/>
                      <a:gd name="T36" fmla="*/ 48 w 418"/>
                      <a:gd name="T37" fmla="*/ 845 h 923"/>
                      <a:gd name="T38" fmla="*/ 18 w 418"/>
                      <a:gd name="T39" fmla="*/ 922 h 923"/>
                      <a:gd name="T40" fmla="*/ 0 w 418"/>
                      <a:gd name="T41" fmla="*/ 922 h 923"/>
                      <a:gd name="T42" fmla="*/ 5 w 418"/>
                      <a:gd name="T43" fmla="*/ 0 h 9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8" h="923">
                        <a:moveTo>
                          <a:pt x="5" y="0"/>
                        </a:moveTo>
                        <a:lnTo>
                          <a:pt x="417" y="0"/>
                        </a:lnTo>
                        <a:lnTo>
                          <a:pt x="371" y="12"/>
                        </a:lnTo>
                        <a:lnTo>
                          <a:pt x="346" y="25"/>
                        </a:lnTo>
                        <a:lnTo>
                          <a:pt x="325" y="37"/>
                        </a:lnTo>
                        <a:lnTo>
                          <a:pt x="300" y="52"/>
                        </a:lnTo>
                        <a:lnTo>
                          <a:pt x="279" y="71"/>
                        </a:lnTo>
                        <a:lnTo>
                          <a:pt x="262" y="89"/>
                        </a:lnTo>
                        <a:lnTo>
                          <a:pt x="244" y="109"/>
                        </a:lnTo>
                        <a:lnTo>
                          <a:pt x="234" y="126"/>
                        </a:lnTo>
                        <a:lnTo>
                          <a:pt x="221" y="150"/>
                        </a:lnTo>
                        <a:lnTo>
                          <a:pt x="209" y="174"/>
                        </a:lnTo>
                        <a:lnTo>
                          <a:pt x="198" y="202"/>
                        </a:lnTo>
                        <a:lnTo>
                          <a:pt x="188" y="226"/>
                        </a:lnTo>
                        <a:lnTo>
                          <a:pt x="178" y="250"/>
                        </a:lnTo>
                        <a:lnTo>
                          <a:pt x="110" y="553"/>
                        </a:lnTo>
                        <a:lnTo>
                          <a:pt x="84" y="678"/>
                        </a:lnTo>
                        <a:lnTo>
                          <a:pt x="69" y="760"/>
                        </a:lnTo>
                        <a:lnTo>
                          <a:pt x="48" y="845"/>
                        </a:lnTo>
                        <a:lnTo>
                          <a:pt x="18" y="922"/>
                        </a:lnTo>
                        <a:lnTo>
                          <a:pt x="0" y="922"/>
                        </a:lnTo>
                        <a:lnTo>
                          <a:pt x="5" y="0"/>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4827" name="Rectangle 25"/>
            <p:cNvSpPr>
              <a:spLocks noChangeArrowheads="1"/>
            </p:cNvSpPr>
            <p:nvPr/>
          </p:nvSpPr>
          <p:spPr bwMode="auto">
            <a:xfrm>
              <a:off x="2263" y="697"/>
              <a:ext cx="1470" cy="3379"/>
            </a:xfrm>
            <a:prstGeom prst="rect">
              <a:avLst/>
            </a:prstGeom>
            <a:solidFill>
              <a:srgbClr val="FF8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Freeform 26"/>
            <p:cNvSpPr>
              <a:spLocks/>
            </p:cNvSpPr>
            <p:nvPr/>
          </p:nvSpPr>
          <p:spPr bwMode="auto">
            <a:xfrm>
              <a:off x="2490" y="788"/>
              <a:ext cx="1008" cy="880"/>
            </a:xfrm>
            <a:custGeom>
              <a:avLst/>
              <a:gdLst>
                <a:gd name="T0" fmla="*/ 0 w 1008"/>
                <a:gd name="T1" fmla="*/ 302 h 880"/>
                <a:gd name="T2" fmla="*/ 2 w 1008"/>
                <a:gd name="T3" fmla="*/ 275 h 880"/>
                <a:gd name="T4" fmla="*/ 11 w 1008"/>
                <a:gd name="T5" fmla="*/ 245 h 880"/>
                <a:gd name="T6" fmla="*/ 22 w 1008"/>
                <a:gd name="T7" fmla="*/ 219 h 880"/>
                <a:gd name="T8" fmla="*/ 39 w 1008"/>
                <a:gd name="T9" fmla="*/ 194 h 880"/>
                <a:gd name="T10" fmla="*/ 53 w 1008"/>
                <a:gd name="T11" fmla="*/ 174 h 880"/>
                <a:gd name="T12" fmla="*/ 69 w 1008"/>
                <a:gd name="T13" fmla="*/ 154 h 880"/>
                <a:gd name="T14" fmla="*/ 89 w 1008"/>
                <a:gd name="T15" fmla="*/ 133 h 880"/>
                <a:gd name="T16" fmla="*/ 116 w 1008"/>
                <a:gd name="T17" fmla="*/ 112 h 880"/>
                <a:gd name="T18" fmla="*/ 149 w 1008"/>
                <a:gd name="T19" fmla="*/ 93 h 880"/>
                <a:gd name="T20" fmla="*/ 190 w 1008"/>
                <a:gd name="T21" fmla="*/ 71 h 880"/>
                <a:gd name="T22" fmla="*/ 227 w 1008"/>
                <a:gd name="T23" fmla="*/ 53 h 880"/>
                <a:gd name="T24" fmla="*/ 274 w 1008"/>
                <a:gd name="T25" fmla="*/ 36 h 880"/>
                <a:gd name="T26" fmla="*/ 317 w 1008"/>
                <a:gd name="T27" fmla="*/ 23 h 880"/>
                <a:gd name="T28" fmla="*/ 369 w 1008"/>
                <a:gd name="T29" fmla="*/ 13 h 880"/>
                <a:gd name="T30" fmla="*/ 413 w 1008"/>
                <a:gd name="T31" fmla="*/ 6 h 880"/>
                <a:gd name="T32" fmla="*/ 450 w 1008"/>
                <a:gd name="T33" fmla="*/ 3 h 880"/>
                <a:gd name="T34" fmla="*/ 492 w 1008"/>
                <a:gd name="T35" fmla="*/ 0 h 880"/>
                <a:gd name="T36" fmla="*/ 538 w 1008"/>
                <a:gd name="T37" fmla="*/ 0 h 880"/>
                <a:gd name="T38" fmla="*/ 572 w 1008"/>
                <a:gd name="T39" fmla="*/ 3 h 880"/>
                <a:gd name="T40" fmla="*/ 609 w 1008"/>
                <a:gd name="T41" fmla="*/ 8 h 880"/>
                <a:gd name="T42" fmla="*/ 650 w 1008"/>
                <a:gd name="T43" fmla="*/ 15 h 880"/>
                <a:gd name="T44" fmla="*/ 685 w 1008"/>
                <a:gd name="T45" fmla="*/ 23 h 880"/>
                <a:gd name="T46" fmla="*/ 724 w 1008"/>
                <a:gd name="T47" fmla="*/ 35 h 880"/>
                <a:gd name="T48" fmla="*/ 759 w 1008"/>
                <a:gd name="T49" fmla="*/ 47 h 880"/>
                <a:gd name="T50" fmla="*/ 796 w 1008"/>
                <a:gd name="T51" fmla="*/ 62 h 880"/>
                <a:gd name="T52" fmla="*/ 822 w 1008"/>
                <a:gd name="T53" fmla="*/ 74 h 880"/>
                <a:gd name="T54" fmla="*/ 846 w 1008"/>
                <a:gd name="T55" fmla="*/ 88 h 880"/>
                <a:gd name="T56" fmla="*/ 867 w 1008"/>
                <a:gd name="T57" fmla="*/ 101 h 880"/>
                <a:gd name="T58" fmla="*/ 891 w 1008"/>
                <a:gd name="T59" fmla="*/ 118 h 880"/>
                <a:gd name="T60" fmla="*/ 914 w 1008"/>
                <a:gd name="T61" fmla="*/ 134 h 880"/>
                <a:gd name="T62" fmla="*/ 937 w 1008"/>
                <a:gd name="T63" fmla="*/ 159 h 880"/>
                <a:gd name="T64" fmla="*/ 955 w 1008"/>
                <a:gd name="T65" fmla="*/ 180 h 880"/>
                <a:gd name="T66" fmla="*/ 970 w 1008"/>
                <a:gd name="T67" fmla="*/ 199 h 880"/>
                <a:gd name="T68" fmla="*/ 981 w 1008"/>
                <a:gd name="T69" fmla="*/ 217 h 880"/>
                <a:gd name="T70" fmla="*/ 991 w 1008"/>
                <a:gd name="T71" fmla="*/ 237 h 880"/>
                <a:gd name="T72" fmla="*/ 999 w 1008"/>
                <a:gd name="T73" fmla="*/ 257 h 880"/>
                <a:gd name="T74" fmla="*/ 1007 w 1008"/>
                <a:gd name="T75" fmla="*/ 283 h 880"/>
                <a:gd name="T76" fmla="*/ 1007 w 1008"/>
                <a:gd name="T77" fmla="*/ 879 h 880"/>
                <a:gd name="T78" fmla="*/ 2 w 1008"/>
                <a:gd name="T79" fmla="*/ 876 h 880"/>
                <a:gd name="T80" fmla="*/ 0 w 1008"/>
                <a:gd name="T81" fmla="*/ 302 h 8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8" h="880">
                  <a:moveTo>
                    <a:pt x="0" y="302"/>
                  </a:moveTo>
                  <a:lnTo>
                    <a:pt x="2" y="275"/>
                  </a:lnTo>
                  <a:lnTo>
                    <a:pt x="11" y="245"/>
                  </a:lnTo>
                  <a:lnTo>
                    <a:pt x="22" y="219"/>
                  </a:lnTo>
                  <a:lnTo>
                    <a:pt x="39" y="194"/>
                  </a:lnTo>
                  <a:lnTo>
                    <a:pt x="53" y="174"/>
                  </a:lnTo>
                  <a:lnTo>
                    <a:pt x="69" y="154"/>
                  </a:lnTo>
                  <a:lnTo>
                    <a:pt x="89" y="133"/>
                  </a:lnTo>
                  <a:lnTo>
                    <a:pt x="116" y="112"/>
                  </a:lnTo>
                  <a:lnTo>
                    <a:pt x="149" y="93"/>
                  </a:lnTo>
                  <a:lnTo>
                    <a:pt x="190" y="71"/>
                  </a:lnTo>
                  <a:lnTo>
                    <a:pt x="227" y="53"/>
                  </a:lnTo>
                  <a:lnTo>
                    <a:pt x="274" y="36"/>
                  </a:lnTo>
                  <a:lnTo>
                    <a:pt x="317" y="23"/>
                  </a:lnTo>
                  <a:lnTo>
                    <a:pt x="369" y="13"/>
                  </a:lnTo>
                  <a:lnTo>
                    <a:pt x="413" y="6"/>
                  </a:lnTo>
                  <a:lnTo>
                    <a:pt x="450" y="3"/>
                  </a:lnTo>
                  <a:lnTo>
                    <a:pt x="492" y="0"/>
                  </a:lnTo>
                  <a:lnTo>
                    <a:pt x="538" y="0"/>
                  </a:lnTo>
                  <a:lnTo>
                    <a:pt x="572" y="3"/>
                  </a:lnTo>
                  <a:lnTo>
                    <a:pt x="609" y="8"/>
                  </a:lnTo>
                  <a:lnTo>
                    <a:pt x="650" y="15"/>
                  </a:lnTo>
                  <a:lnTo>
                    <a:pt x="685" y="23"/>
                  </a:lnTo>
                  <a:lnTo>
                    <a:pt x="724" y="35"/>
                  </a:lnTo>
                  <a:lnTo>
                    <a:pt x="759" y="47"/>
                  </a:lnTo>
                  <a:lnTo>
                    <a:pt x="796" y="62"/>
                  </a:lnTo>
                  <a:lnTo>
                    <a:pt x="822" y="74"/>
                  </a:lnTo>
                  <a:lnTo>
                    <a:pt x="846" y="88"/>
                  </a:lnTo>
                  <a:lnTo>
                    <a:pt x="867" y="101"/>
                  </a:lnTo>
                  <a:lnTo>
                    <a:pt x="891" y="118"/>
                  </a:lnTo>
                  <a:lnTo>
                    <a:pt x="914" y="134"/>
                  </a:lnTo>
                  <a:lnTo>
                    <a:pt x="937" y="159"/>
                  </a:lnTo>
                  <a:lnTo>
                    <a:pt x="955" y="180"/>
                  </a:lnTo>
                  <a:lnTo>
                    <a:pt x="970" y="199"/>
                  </a:lnTo>
                  <a:lnTo>
                    <a:pt x="981" y="217"/>
                  </a:lnTo>
                  <a:lnTo>
                    <a:pt x="991" y="237"/>
                  </a:lnTo>
                  <a:lnTo>
                    <a:pt x="999" y="257"/>
                  </a:lnTo>
                  <a:lnTo>
                    <a:pt x="1007" y="283"/>
                  </a:lnTo>
                  <a:lnTo>
                    <a:pt x="1007" y="879"/>
                  </a:lnTo>
                  <a:lnTo>
                    <a:pt x="2" y="876"/>
                  </a:lnTo>
                  <a:lnTo>
                    <a:pt x="0" y="302"/>
                  </a:lnTo>
                </a:path>
              </a:pathLst>
            </a:custGeom>
            <a:solidFill>
              <a:srgbClr val="FFA0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Freeform 27"/>
            <p:cNvSpPr>
              <a:spLocks/>
            </p:cNvSpPr>
            <p:nvPr/>
          </p:nvSpPr>
          <p:spPr bwMode="auto">
            <a:xfrm>
              <a:off x="2490" y="835"/>
              <a:ext cx="1008" cy="880"/>
            </a:xfrm>
            <a:custGeom>
              <a:avLst/>
              <a:gdLst>
                <a:gd name="T0" fmla="*/ 0 w 1008"/>
                <a:gd name="T1" fmla="*/ 302 h 880"/>
                <a:gd name="T2" fmla="*/ 2 w 1008"/>
                <a:gd name="T3" fmla="*/ 275 h 880"/>
                <a:gd name="T4" fmla="*/ 11 w 1008"/>
                <a:gd name="T5" fmla="*/ 245 h 880"/>
                <a:gd name="T6" fmla="*/ 22 w 1008"/>
                <a:gd name="T7" fmla="*/ 219 h 880"/>
                <a:gd name="T8" fmla="*/ 39 w 1008"/>
                <a:gd name="T9" fmla="*/ 194 h 880"/>
                <a:gd name="T10" fmla="*/ 53 w 1008"/>
                <a:gd name="T11" fmla="*/ 174 h 880"/>
                <a:gd name="T12" fmla="*/ 69 w 1008"/>
                <a:gd name="T13" fmla="*/ 156 h 880"/>
                <a:gd name="T14" fmla="*/ 89 w 1008"/>
                <a:gd name="T15" fmla="*/ 133 h 880"/>
                <a:gd name="T16" fmla="*/ 116 w 1008"/>
                <a:gd name="T17" fmla="*/ 112 h 880"/>
                <a:gd name="T18" fmla="*/ 149 w 1008"/>
                <a:gd name="T19" fmla="*/ 93 h 880"/>
                <a:gd name="T20" fmla="*/ 190 w 1008"/>
                <a:gd name="T21" fmla="*/ 71 h 880"/>
                <a:gd name="T22" fmla="*/ 227 w 1008"/>
                <a:gd name="T23" fmla="*/ 53 h 880"/>
                <a:gd name="T24" fmla="*/ 274 w 1008"/>
                <a:gd name="T25" fmla="*/ 38 h 880"/>
                <a:gd name="T26" fmla="*/ 317 w 1008"/>
                <a:gd name="T27" fmla="*/ 25 h 880"/>
                <a:gd name="T28" fmla="*/ 369 w 1008"/>
                <a:gd name="T29" fmla="*/ 13 h 880"/>
                <a:gd name="T30" fmla="*/ 413 w 1008"/>
                <a:gd name="T31" fmla="*/ 6 h 880"/>
                <a:gd name="T32" fmla="*/ 450 w 1008"/>
                <a:gd name="T33" fmla="*/ 5 h 880"/>
                <a:gd name="T34" fmla="*/ 492 w 1008"/>
                <a:gd name="T35" fmla="*/ 0 h 880"/>
                <a:gd name="T36" fmla="*/ 538 w 1008"/>
                <a:gd name="T37" fmla="*/ 0 h 880"/>
                <a:gd name="T38" fmla="*/ 572 w 1008"/>
                <a:gd name="T39" fmla="*/ 5 h 880"/>
                <a:gd name="T40" fmla="*/ 609 w 1008"/>
                <a:gd name="T41" fmla="*/ 8 h 880"/>
                <a:gd name="T42" fmla="*/ 650 w 1008"/>
                <a:gd name="T43" fmla="*/ 15 h 880"/>
                <a:gd name="T44" fmla="*/ 685 w 1008"/>
                <a:gd name="T45" fmla="*/ 25 h 880"/>
                <a:gd name="T46" fmla="*/ 724 w 1008"/>
                <a:gd name="T47" fmla="*/ 35 h 880"/>
                <a:gd name="T48" fmla="*/ 759 w 1008"/>
                <a:gd name="T49" fmla="*/ 47 h 880"/>
                <a:gd name="T50" fmla="*/ 796 w 1008"/>
                <a:gd name="T51" fmla="*/ 62 h 880"/>
                <a:gd name="T52" fmla="*/ 822 w 1008"/>
                <a:gd name="T53" fmla="*/ 74 h 880"/>
                <a:gd name="T54" fmla="*/ 846 w 1008"/>
                <a:gd name="T55" fmla="*/ 88 h 880"/>
                <a:gd name="T56" fmla="*/ 867 w 1008"/>
                <a:gd name="T57" fmla="*/ 101 h 880"/>
                <a:gd name="T58" fmla="*/ 891 w 1008"/>
                <a:gd name="T59" fmla="*/ 118 h 880"/>
                <a:gd name="T60" fmla="*/ 914 w 1008"/>
                <a:gd name="T61" fmla="*/ 136 h 880"/>
                <a:gd name="T62" fmla="*/ 937 w 1008"/>
                <a:gd name="T63" fmla="*/ 159 h 880"/>
                <a:gd name="T64" fmla="*/ 955 w 1008"/>
                <a:gd name="T65" fmla="*/ 180 h 880"/>
                <a:gd name="T66" fmla="*/ 970 w 1008"/>
                <a:gd name="T67" fmla="*/ 199 h 880"/>
                <a:gd name="T68" fmla="*/ 981 w 1008"/>
                <a:gd name="T69" fmla="*/ 217 h 880"/>
                <a:gd name="T70" fmla="*/ 991 w 1008"/>
                <a:gd name="T71" fmla="*/ 237 h 880"/>
                <a:gd name="T72" fmla="*/ 999 w 1008"/>
                <a:gd name="T73" fmla="*/ 257 h 880"/>
                <a:gd name="T74" fmla="*/ 1007 w 1008"/>
                <a:gd name="T75" fmla="*/ 282 h 880"/>
                <a:gd name="T76" fmla="*/ 1007 w 1008"/>
                <a:gd name="T77" fmla="*/ 879 h 880"/>
                <a:gd name="T78" fmla="*/ 2 w 1008"/>
                <a:gd name="T79" fmla="*/ 876 h 880"/>
                <a:gd name="T80" fmla="*/ 0 w 1008"/>
                <a:gd name="T81" fmla="*/ 302 h 8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8" h="880">
                  <a:moveTo>
                    <a:pt x="0" y="302"/>
                  </a:moveTo>
                  <a:lnTo>
                    <a:pt x="2" y="275"/>
                  </a:lnTo>
                  <a:lnTo>
                    <a:pt x="11" y="245"/>
                  </a:lnTo>
                  <a:lnTo>
                    <a:pt x="22" y="219"/>
                  </a:lnTo>
                  <a:lnTo>
                    <a:pt x="39" y="194"/>
                  </a:lnTo>
                  <a:lnTo>
                    <a:pt x="53" y="174"/>
                  </a:lnTo>
                  <a:lnTo>
                    <a:pt x="69" y="156"/>
                  </a:lnTo>
                  <a:lnTo>
                    <a:pt x="89" y="133"/>
                  </a:lnTo>
                  <a:lnTo>
                    <a:pt x="116" y="112"/>
                  </a:lnTo>
                  <a:lnTo>
                    <a:pt x="149" y="93"/>
                  </a:lnTo>
                  <a:lnTo>
                    <a:pt x="190" y="71"/>
                  </a:lnTo>
                  <a:lnTo>
                    <a:pt x="227" y="53"/>
                  </a:lnTo>
                  <a:lnTo>
                    <a:pt x="274" y="38"/>
                  </a:lnTo>
                  <a:lnTo>
                    <a:pt x="317" y="25"/>
                  </a:lnTo>
                  <a:lnTo>
                    <a:pt x="369" y="13"/>
                  </a:lnTo>
                  <a:lnTo>
                    <a:pt x="413" y="6"/>
                  </a:lnTo>
                  <a:lnTo>
                    <a:pt x="450" y="5"/>
                  </a:lnTo>
                  <a:lnTo>
                    <a:pt x="492" y="0"/>
                  </a:lnTo>
                  <a:lnTo>
                    <a:pt x="538" y="0"/>
                  </a:lnTo>
                  <a:lnTo>
                    <a:pt x="572" y="5"/>
                  </a:lnTo>
                  <a:lnTo>
                    <a:pt x="609" y="8"/>
                  </a:lnTo>
                  <a:lnTo>
                    <a:pt x="650" y="15"/>
                  </a:lnTo>
                  <a:lnTo>
                    <a:pt x="685" y="25"/>
                  </a:lnTo>
                  <a:lnTo>
                    <a:pt x="724" y="35"/>
                  </a:lnTo>
                  <a:lnTo>
                    <a:pt x="759" y="47"/>
                  </a:lnTo>
                  <a:lnTo>
                    <a:pt x="796" y="62"/>
                  </a:lnTo>
                  <a:lnTo>
                    <a:pt x="822" y="74"/>
                  </a:lnTo>
                  <a:lnTo>
                    <a:pt x="846" y="88"/>
                  </a:lnTo>
                  <a:lnTo>
                    <a:pt x="867" y="101"/>
                  </a:lnTo>
                  <a:lnTo>
                    <a:pt x="891" y="118"/>
                  </a:lnTo>
                  <a:lnTo>
                    <a:pt x="914" y="136"/>
                  </a:lnTo>
                  <a:lnTo>
                    <a:pt x="937" y="159"/>
                  </a:lnTo>
                  <a:lnTo>
                    <a:pt x="955" y="180"/>
                  </a:lnTo>
                  <a:lnTo>
                    <a:pt x="970" y="199"/>
                  </a:lnTo>
                  <a:lnTo>
                    <a:pt x="981" y="217"/>
                  </a:lnTo>
                  <a:lnTo>
                    <a:pt x="991" y="237"/>
                  </a:lnTo>
                  <a:lnTo>
                    <a:pt x="999" y="257"/>
                  </a:lnTo>
                  <a:lnTo>
                    <a:pt x="1007" y="282"/>
                  </a:lnTo>
                  <a:lnTo>
                    <a:pt x="1007" y="879"/>
                  </a:lnTo>
                  <a:lnTo>
                    <a:pt x="2" y="876"/>
                  </a:lnTo>
                  <a:lnTo>
                    <a:pt x="0" y="302"/>
                  </a:lnTo>
                </a:path>
              </a:pathLst>
            </a:custGeom>
            <a:solidFill>
              <a:srgbClr val="E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Oval 28"/>
            <p:cNvSpPr>
              <a:spLocks noChangeArrowheads="1"/>
            </p:cNvSpPr>
            <p:nvPr/>
          </p:nvSpPr>
          <p:spPr bwMode="auto">
            <a:xfrm>
              <a:off x="2554" y="868"/>
              <a:ext cx="867" cy="839"/>
            </a:xfrm>
            <a:prstGeom prst="ellipse">
              <a:avLst/>
            </a:prstGeom>
            <a:solidFill>
              <a:srgbClr val="FF404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31" name="Group 29"/>
            <p:cNvGrpSpPr>
              <a:grpSpLocks/>
            </p:cNvGrpSpPr>
            <p:nvPr/>
          </p:nvGrpSpPr>
          <p:grpSpPr bwMode="auto">
            <a:xfrm>
              <a:off x="3050" y="954"/>
              <a:ext cx="143" cy="125"/>
              <a:chOff x="3050" y="954"/>
              <a:chExt cx="143" cy="125"/>
            </a:xfrm>
          </p:grpSpPr>
          <p:sp>
            <p:nvSpPr>
              <p:cNvPr id="34847" name="Oval 30"/>
              <p:cNvSpPr>
                <a:spLocks noChangeArrowheads="1"/>
              </p:cNvSpPr>
              <p:nvPr/>
            </p:nvSpPr>
            <p:spPr bwMode="auto">
              <a:xfrm>
                <a:off x="3050" y="954"/>
                <a:ext cx="87" cy="85"/>
              </a:xfrm>
              <a:prstGeom prst="ellipse">
                <a:avLst/>
              </a:prstGeom>
              <a:solidFill>
                <a:srgbClr val="FFC0C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8" name="Oval 31"/>
              <p:cNvSpPr>
                <a:spLocks noChangeArrowheads="1"/>
              </p:cNvSpPr>
              <p:nvPr/>
            </p:nvSpPr>
            <p:spPr bwMode="auto">
              <a:xfrm>
                <a:off x="3128" y="1014"/>
                <a:ext cx="65" cy="65"/>
              </a:xfrm>
              <a:prstGeom prst="ellipse">
                <a:avLst/>
              </a:prstGeom>
              <a:solidFill>
                <a:srgbClr val="FFC0C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32" name="Freeform 32"/>
            <p:cNvSpPr>
              <a:spLocks/>
            </p:cNvSpPr>
            <p:nvPr/>
          </p:nvSpPr>
          <p:spPr bwMode="auto">
            <a:xfrm>
              <a:off x="2463" y="1918"/>
              <a:ext cx="1009" cy="881"/>
            </a:xfrm>
            <a:custGeom>
              <a:avLst/>
              <a:gdLst>
                <a:gd name="T0" fmla="*/ 0 w 1009"/>
                <a:gd name="T1" fmla="*/ 302 h 881"/>
                <a:gd name="T2" fmla="*/ 2 w 1009"/>
                <a:gd name="T3" fmla="*/ 274 h 881"/>
                <a:gd name="T4" fmla="*/ 11 w 1009"/>
                <a:gd name="T5" fmla="*/ 246 h 881"/>
                <a:gd name="T6" fmla="*/ 22 w 1009"/>
                <a:gd name="T7" fmla="*/ 219 h 881"/>
                <a:gd name="T8" fmla="*/ 39 w 1009"/>
                <a:gd name="T9" fmla="*/ 194 h 881"/>
                <a:gd name="T10" fmla="*/ 54 w 1009"/>
                <a:gd name="T11" fmla="*/ 174 h 881"/>
                <a:gd name="T12" fmla="*/ 69 w 1009"/>
                <a:gd name="T13" fmla="*/ 154 h 881"/>
                <a:gd name="T14" fmla="*/ 89 w 1009"/>
                <a:gd name="T15" fmla="*/ 133 h 881"/>
                <a:gd name="T16" fmla="*/ 116 w 1009"/>
                <a:gd name="T17" fmla="*/ 112 h 881"/>
                <a:gd name="T18" fmla="*/ 149 w 1009"/>
                <a:gd name="T19" fmla="*/ 93 h 881"/>
                <a:gd name="T20" fmla="*/ 190 w 1009"/>
                <a:gd name="T21" fmla="*/ 70 h 881"/>
                <a:gd name="T22" fmla="*/ 229 w 1009"/>
                <a:gd name="T23" fmla="*/ 53 h 881"/>
                <a:gd name="T24" fmla="*/ 275 w 1009"/>
                <a:gd name="T25" fmla="*/ 36 h 881"/>
                <a:gd name="T26" fmla="*/ 320 w 1009"/>
                <a:gd name="T27" fmla="*/ 23 h 881"/>
                <a:gd name="T28" fmla="*/ 369 w 1009"/>
                <a:gd name="T29" fmla="*/ 13 h 881"/>
                <a:gd name="T30" fmla="*/ 415 w 1009"/>
                <a:gd name="T31" fmla="*/ 6 h 881"/>
                <a:gd name="T32" fmla="*/ 450 w 1009"/>
                <a:gd name="T33" fmla="*/ 3 h 881"/>
                <a:gd name="T34" fmla="*/ 493 w 1009"/>
                <a:gd name="T35" fmla="*/ 0 h 881"/>
                <a:gd name="T36" fmla="*/ 538 w 1009"/>
                <a:gd name="T37" fmla="*/ 0 h 881"/>
                <a:gd name="T38" fmla="*/ 573 w 1009"/>
                <a:gd name="T39" fmla="*/ 3 h 881"/>
                <a:gd name="T40" fmla="*/ 609 w 1009"/>
                <a:gd name="T41" fmla="*/ 8 h 881"/>
                <a:gd name="T42" fmla="*/ 650 w 1009"/>
                <a:gd name="T43" fmla="*/ 15 h 881"/>
                <a:gd name="T44" fmla="*/ 686 w 1009"/>
                <a:gd name="T45" fmla="*/ 23 h 881"/>
                <a:gd name="T46" fmla="*/ 725 w 1009"/>
                <a:gd name="T47" fmla="*/ 35 h 881"/>
                <a:gd name="T48" fmla="*/ 760 w 1009"/>
                <a:gd name="T49" fmla="*/ 47 h 881"/>
                <a:gd name="T50" fmla="*/ 798 w 1009"/>
                <a:gd name="T51" fmla="*/ 62 h 881"/>
                <a:gd name="T52" fmla="*/ 823 w 1009"/>
                <a:gd name="T53" fmla="*/ 75 h 881"/>
                <a:gd name="T54" fmla="*/ 847 w 1009"/>
                <a:gd name="T55" fmla="*/ 88 h 881"/>
                <a:gd name="T56" fmla="*/ 868 w 1009"/>
                <a:gd name="T57" fmla="*/ 101 h 881"/>
                <a:gd name="T58" fmla="*/ 893 w 1009"/>
                <a:gd name="T59" fmla="*/ 118 h 881"/>
                <a:gd name="T60" fmla="*/ 915 w 1009"/>
                <a:gd name="T61" fmla="*/ 135 h 881"/>
                <a:gd name="T62" fmla="*/ 938 w 1009"/>
                <a:gd name="T63" fmla="*/ 159 h 881"/>
                <a:gd name="T64" fmla="*/ 956 w 1009"/>
                <a:gd name="T65" fmla="*/ 181 h 881"/>
                <a:gd name="T66" fmla="*/ 970 w 1009"/>
                <a:gd name="T67" fmla="*/ 200 h 881"/>
                <a:gd name="T68" fmla="*/ 983 w 1009"/>
                <a:gd name="T69" fmla="*/ 218 h 881"/>
                <a:gd name="T70" fmla="*/ 992 w 1009"/>
                <a:gd name="T71" fmla="*/ 238 h 881"/>
                <a:gd name="T72" fmla="*/ 1000 w 1009"/>
                <a:gd name="T73" fmla="*/ 257 h 881"/>
                <a:gd name="T74" fmla="*/ 1008 w 1009"/>
                <a:gd name="T75" fmla="*/ 284 h 881"/>
                <a:gd name="T76" fmla="*/ 1008 w 1009"/>
                <a:gd name="T77" fmla="*/ 880 h 881"/>
                <a:gd name="T78" fmla="*/ 2 w 1009"/>
                <a:gd name="T79" fmla="*/ 877 h 881"/>
                <a:gd name="T80" fmla="*/ 0 w 1009"/>
                <a:gd name="T81" fmla="*/ 302 h 8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9" h="881">
                  <a:moveTo>
                    <a:pt x="0" y="302"/>
                  </a:moveTo>
                  <a:lnTo>
                    <a:pt x="2" y="274"/>
                  </a:lnTo>
                  <a:lnTo>
                    <a:pt x="11" y="246"/>
                  </a:lnTo>
                  <a:lnTo>
                    <a:pt x="22" y="219"/>
                  </a:lnTo>
                  <a:lnTo>
                    <a:pt x="39" y="194"/>
                  </a:lnTo>
                  <a:lnTo>
                    <a:pt x="54" y="174"/>
                  </a:lnTo>
                  <a:lnTo>
                    <a:pt x="69" y="154"/>
                  </a:lnTo>
                  <a:lnTo>
                    <a:pt x="89" y="133"/>
                  </a:lnTo>
                  <a:lnTo>
                    <a:pt x="116" y="112"/>
                  </a:lnTo>
                  <a:lnTo>
                    <a:pt x="149" y="93"/>
                  </a:lnTo>
                  <a:lnTo>
                    <a:pt x="190" y="70"/>
                  </a:lnTo>
                  <a:lnTo>
                    <a:pt x="229" y="53"/>
                  </a:lnTo>
                  <a:lnTo>
                    <a:pt x="275" y="36"/>
                  </a:lnTo>
                  <a:lnTo>
                    <a:pt x="320" y="23"/>
                  </a:lnTo>
                  <a:lnTo>
                    <a:pt x="369" y="13"/>
                  </a:lnTo>
                  <a:lnTo>
                    <a:pt x="415" y="6"/>
                  </a:lnTo>
                  <a:lnTo>
                    <a:pt x="450" y="3"/>
                  </a:lnTo>
                  <a:lnTo>
                    <a:pt x="493" y="0"/>
                  </a:lnTo>
                  <a:lnTo>
                    <a:pt x="538" y="0"/>
                  </a:lnTo>
                  <a:lnTo>
                    <a:pt x="573" y="3"/>
                  </a:lnTo>
                  <a:lnTo>
                    <a:pt x="609" y="8"/>
                  </a:lnTo>
                  <a:lnTo>
                    <a:pt x="650" y="15"/>
                  </a:lnTo>
                  <a:lnTo>
                    <a:pt x="686" y="23"/>
                  </a:lnTo>
                  <a:lnTo>
                    <a:pt x="725" y="35"/>
                  </a:lnTo>
                  <a:lnTo>
                    <a:pt x="760" y="47"/>
                  </a:lnTo>
                  <a:lnTo>
                    <a:pt x="798" y="62"/>
                  </a:lnTo>
                  <a:lnTo>
                    <a:pt x="823" y="75"/>
                  </a:lnTo>
                  <a:lnTo>
                    <a:pt x="847" y="88"/>
                  </a:lnTo>
                  <a:lnTo>
                    <a:pt x="868" y="101"/>
                  </a:lnTo>
                  <a:lnTo>
                    <a:pt x="893" y="118"/>
                  </a:lnTo>
                  <a:lnTo>
                    <a:pt x="915" y="135"/>
                  </a:lnTo>
                  <a:lnTo>
                    <a:pt x="938" y="159"/>
                  </a:lnTo>
                  <a:lnTo>
                    <a:pt x="956" y="181"/>
                  </a:lnTo>
                  <a:lnTo>
                    <a:pt x="970" y="200"/>
                  </a:lnTo>
                  <a:lnTo>
                    <a:pt x="983" y="218"/>
                  </a:lnTo>
                  <a:lnTo>
                    <a:pt x="992" y="238"/>
                  </a:lnTo>
                  <a:lnTo>
                    <a:pt x="1000" y="257"/>
                  </a:lnTo>
                  <a:lnTo>
                    <a:pt x="1008" y="284"/>
                  </a:lnTo>
                  <a:lnTo>
                    <a:pt x="1008" y="880"/>
                  </a:lnTo>
                  <a:lnTo>
                    <a:pt x="2" y="877"/>
                  </a:lnTo>
                  <a:lnTo>
                    <a:pt x="0" y="302"/>
                  </a:lnTo>
                </a:path>
              </a:pathLst>
            </a:custGeom>
            <a:solidFill>
              <a:srgbClr val="FFA0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Freeform 33"/>
            <p:cNvSpPr>
              <a:spLocks/>
            </p:cNvSpPr>
            <p:nvPr/>
          </p:nvSpPr>
          <p:spPr bwMode="auto">
            <a:xfrm>
              <a:off x="2465" y="1955"/>
              <a:ext cx="1010" cy="882"/>
            </a:xfrm>
            <a:custGeom>
              <a:avLst/>
              <a:gdLst>
                <a:gd name="T0" fmla="*/ 0 w 1010"/>
                <a:gd name="T1" fmla="*/ 303 h 882"/>
                <a:gd name="T2" fmla="*/ 3 w 1010"/>
                <a:gd name="T3" fmla="*/ 275 h 882"/>
                <a:gd name="T4" fmla="*/ 11 w 1010"/>
                <a:gd name="T5" fmla="*/ 247 h 882"/>
                <a:gd name="T6" fmla="*/ 23 w 1010"/>
                <a:gd name="T7" fmla="*/ 221 h 882"/>
                <a:gd name="T8" fmla="*/ 39 w 1010"/>
                <a:gd name="T9" fmla="*/ 195 h 882"/>
                <a:gd name="T10" fmla="*/ 54 w 1010"/>
                <a:gd name="T11" fmla="*/ 176 h 882"/>
                <a:gd name="T12" fmla="*/ 70 w 1010"/>
                <a:gd name="T13" fmla="*/ 156 h 882"/>
                <a:gd name="T14" fmla="*/ 91 w 1010"/>
                <a:gd name="T15" fmla="*/ 134 h 882"/>
                <a:gd name="T16" fmla="*/ 116 w 1010"/>
                <a:gd name="T17" fmla="*/ 112 h 882"/>
                <a:gd name="T18" fmla="*/ 149 w 1010"/>
                <a:gd name="T19" fmla="*/ 93 h 882"/>
                <a:gd name="T20" fmla="*/ 190 w 1010"/>
                <a:gd name="T21" fmla="*/ 71 h 882"/>
                <a:gd name="T22" fmla="*/ 229 w 1010"/>
                <a:gd name="T23" fmla="*/ 53 h 882"/>
                <a:gd name="T24" fmla="*/ 276 w 1010"/>
                <a:gd name="T25" fmla="*/ 38 h 882"/>
                <a:gd name="T26" fmla="*/ 320 w 1010"/>
                <a:gd name="T27" fmla="*/ 25 h 882"/>
                <a:gd name="T28" fmla="*/ 369 w 1010"/>
                <a:gd name="T29" fmla="*/ 13 h 882"/>
                <a:gd name="T30" fmla="*/ 414 w 1010"/>
                <a:gd name="T31" fmla="*/ 6 h 882"/>
                <a:gd name="T32" fmla="*/ 450 w 1010"/>
                <a:gd name="T33" fmla="*/ 5 h 882"/>
                <a:gd name="T34" fmla="*/ 494 w 1010"/>
                <a:gd name="T35" fmla="*/ 0 h 882"/>
                <a:gd name="T36" fmla="*/ 538 w 1010"/>
                <a:gd name="T37" fmla="*/ 0 h 882"/>
                <a:gd name="T38" fmla="*/ 573 w 1010"/>
                <a:gd name="T39" fmla="*/ 5 h 882"/>
                <a:gd name="T40" fmla="*/ 609 w 1010"/>
                <a:gd name="T41" fmla="*/ 9 h 882"/>
                <a:gd name="T42" fmla="*/ 650 w 1010"/>
                <a:gd name="T43" fmla="*/ 17 h 882"/>
                <a:gd name="T44" fmla="*/ 687 w 1010"/>
                <a:gd name="T45" fmla="*/ 25 h 882"/>
                <a:gd name="T46" fmla="*/ 725 w 1010"/>
                <a:gd name="T47" fmla="*/ 36 h 882"/>
                <a:gd name="T48" fmla="*/ 759 w 1010"/>
                <a:gd name="T49" fmla="*/ 48 h 882"/>
                <a:gd name="T50" fmla="*/ 798 w 1010"/>
                <a:gd name="T51" fmla="*/ 63 h 882"/>
                <a:gd name="T52" fmla="*/ 824 w 1010"/>
                <a:gd name="T53" fmla="*/ 76 h 882"/>
                <a:gd name="T54" fmla="*/ 846 w 1010"/>
                <a:gd name="T55" fmla="*/ 89 h 882"/>
                <a:gd name="T56" fmla="*/ 868 w 1010"/>
                <a:gd name="T57" fmla="*/ 103 h 882"/>
                <a:gd name="T58" fmla="*/ 893 w 1010"/>
                <a:gd name="T59" fmla="*/ 118 h 882"/>
                <a:gd name="T60" fmla="*/ 915 w 1010"/>
                <a:gd name="T61" fmla="*/ 136 h 882"/>
                <a:gd name="T62" fmla="*/ 937 w 1010"/>
                <a:gd name="T63" fmla="*/ 161 h 882"/>
                <a:gd name="T64" fmla="*/ 955 w 1010"/>
                <a:gd name="T65" fmla="*/ 182 h 882"/>
                <a:gd name="T66" fmla="*/ 970 w 1010"/>
                <a:gd name="T67" fmla="*/ 202 h 882"/>
                <a:gd name="T68" fmla="*/ 983 w 1010"/>
                <a:gd name="T69" fmla="*/ 218 h 882"/>
                <a:gd name="T70" fmla="*/ 991 w 1010"/>
                <a:gd name="T71" fmla="*/ 238 h 882"/>
                <a:gd name="T72" fmla="*/ 1001 w 1010"/>
                <a:gd name="T73" fmla="*/ 257 h 882"/>
                <a:gd name="T74" fmla="*/ 1009 w 1010"/>
                <a:gd name="T75" fmla="*/ 283 h 882"/>
                <a:gd name="T76" fmla="*/ 1009 w 1010"/>
                <a:gd name="T77" fmla="*/ 881 h 882"/>
                <a:gd name="T78" fmla="*/ 3 w 1010"/>
                <a:gd name="T79" fmla="*/ 876 h 882"/>
                <a:gd name="T80" fmla="*/ 0 w 1010"/>
                <a:gd name="T81" fmla="*/ 303 h 8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10" h="882">
                  <a:moveTo>
                    <a:pt x="0" y="303"/>
                  </a:moveTo>
                  <a:lnTo>
                    <a:pt x="3" y="275"/>
                  </a:lnTo>
                  <a:lnTo>
                    <a:pt x="11" y="247"/>
                  </a:lnTo>
                  <a:lnTo>
                    <a:pt x="23" y="221"/>
                  </a:lnTo>
                  <a:lnTo>
                    <a:pt x="39" y="195"/>
                  </a:lnTo>
                  <a:lnTo>
                    <a:pt x="54" y="176"/>
                  </a:lnTo>
                  <a:lnTo>
                    <a:pt x="70" y="156"/>
                  </a:lnTo>
                  <a:lnTo>
                    <a:pt x="91" y="134"/>
                  </a:lnTo>
                  <a:lnTo>
                    <a:pt x="116" y="112"/>
                  </a:lnTo>
                  <a:lnTo>
                    <a:pt x="149" y="93"/>
                  </a:lnTo>
                  <a:lnTo>
                    <a:pt x="190" y="71"/>
                  </a:lnTo>
                  <a:lnTo>
                    <a:pt x="229" y="53"/>
                  </a:lnTo>
                  <a:lnTo>
                    <a:pt x="276" y="38"/>
                  </a:lnTo>
                  <a:lnTo>
                    <a:pt x="320" y="25"/>
                  </a:lnTo>
                  <a:lnTo>
                    <a:pt x="369" y="13"/>
                  </a:lnTo>
                  <a:lnTo>
                    <a:pt x="414" y="6"/>
                  </a:lnTo>
                  <a:lnTo>
                    <a:pt x="450" y="5"/>
                  </a:lnTo>
                  <a:lnTo>
                    <a:pt x="494" y="0"/>
                  </a:lnTo>
                  <a:lnTo>
                    <a:pt x="538" y="0"/>
                  </a:lnTo>
                  <a:lnTo>
                    <a:pt x="573" y="5"/>
                  </a:lnTo>
                  <a:lnTo>
                    <a:pt x="609" y="9"/>
                  </a:lnTo>
                  <a:lnTo>
                    <a:pt x="650" y="17"/>
                  </a:lnTo>
                  <a:lnTo>
                    <a:pt x="687" y="25"/>
                  </a:lnTo>
                  <a:lnTo>
                    <a:pt x="725" y="36"/>
                  </a:lnTo>
                  <a:lnTo>
                    <a:pt x="759" y="48"/>
                  </a:lnTo>
                  <a:lnTo>
                    <a:pt x="798" y="63"/>
                  </a:lnTo>
                  <a:lnTo>
                    <a:pt x="824" y="76"/>
                  </a:lnTo>
                  <a:lnTo>
                    <a:pt x="846" y="89"/>
                  </a:lnTo>
                  <a:lnTo>
                    <a:pt x="868" y="103"/>
                  </a:lnTo>
                  <a:lnTo>
                    <a:pt x="893" y="118"/>
                  </a:lnTo>
                  <a:lnTo>
                    <a:pt x="915" y="136"/>
                  </a:lnTo>
                  <a:lnTo>
                    <a:pt x="937" y="161"/>
                  </a:lnTo>
                  <a:lnTo>
                    <a:pt x="955" y="182"/>
                  </a:lnTo>
                  <a:lnTo>
                    <a:pt x="970" y="202"/>
                  </a:lnTo>
                  <a:lnTo>
                    <a:pt x="983" y="218"/>
                  </a:lnTo>
                  <a:lnTo>
                    <a:pt x="991" y="238"/>
                  </a:lnTo>
                  <a:lnTo>
                    <a:pt x="1001" y="257"/>
                  </a:lnTo>
                  <a:lnTo>
                    <a:pt x="1009" y="283"/>
                  </a:lnTo>
                  <a:lnTo>
                    <a:pt x="1009" y="881"/>
                  </a:lnTo>
                  <a:lnTo>
                    <a:pt x="3" y="876"/>
                  </a:lnTo>
                  <a:lnTo>
                    <a:pt x="0" y="303"/>
                  </a:lnTo>
                </a:path>
              </a:pathLst>
            </a:custGeom>
            <a:solidFill>
              <a:srgbClr val="E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Oval 34"/>
            <p:cNvSpPr>
              <a:spLocks noChangeArrowheads="1"/>
            </p:cNvSpPr>
            <p:nvPr/>
          </p:nvSpPr>
          <p:spPr bwMode="auto">
            <a:xfrm>
              <a:off x="2528" y="1989"/>
              <a:ext cx="868" cy="839"/>
            </a:xfrm>
            <a:prstGeom prst="ellipse">
              <a:avLst/>
            </a:prstGeom>
            <a:solidFill>
              <a:srgbClr val="E0E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35" name="Group 35"/>
            <p:cNvGrpSpPr>
              <a:grpSpLocks/>
            </p:cNvGrpSpPr>
            <p:nvPr/>
          </p:nvGrpSpPr>
          <p:grpSpPr bwMode="auto">
            <a:xfrm>
              <a:off x="3025" y="2074"/>
              <a:ext cx="145" cy="126"/>
              <a:chOff x="3025" y="2074"/>
              <a:chExt cx="145" cy="126"/>
            </a:xfrm>
          </p:grpSpPr>
          <p:sp>
            <p:nvSpPr>
              <p:cNvPr id="34845" name="Oval 36"/>
              <p:cNvSpPr>
                <a:spLocks noChangeArrowheads="1"/>
              </p:cNvSpPr>
              <p:nvPr/>
            </p:nvSpPr>
            <p:spPr bwMode="auto">
              <a:xfrm>
                <a:off x="3025" y="2074"/>
                <a:ext cx="88" cy="87"/>
              </a:xfrm>
              <a:prstGeom prst="ellipse">
                <a:avLst/>
              </a:prstGeom>
              <a:solidFill>
                <a:srgbClr val="FFFFC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6" name="Oval 37"/>
              <p:cNvSpPr>
                <a:spLocks noChangeArrowheads="1"/>
              </p:cNvSpPr>
              <p:nvPr/>
            </p:nvSpPr>
            <p:spPr bwMode="auto">
              <a:xfrm>
                <a:off x="3102" y="2134"/>
                <a:ext cx="68" cy="66"/>
              </a:xfrm>
              <a:prstGeom prst="ellipse">
                <a:avLst/>
              </a:prstGeom>
              <a:solidFill>
                <a:srgbClr val="FFFFC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36" name="Freeform 38"/>
            <p:cNvSpPr>
              <a:spLocks/>
            </p:cNvSpPr>
            <p:nvPr/>
          </p:nvSpPr>
          <p:spPr bwMode="auto">
            <a:xfrm>
              <a:off x="2488" y="2985"/>
              <a:ext cx="1009" cy="881"/>
            </a:xfrm>
            <a:custGeom>
              <a:avLst/>
              <a:gdLst>
                <a:gd name="T0" fmla="*/ 0 w 1009"/>
                <a:gd name="T1" fmla="*/ 302 h 881"/>
                <a:gd name="T2" fmla="*/ 2 w 1009"/>
                <a:gd name="T3" fmla="*/ 274 h 881"/>
                <a:gd name="T4" fmla="*/ 10 w 1009"/>
                <a:gd name="T5" fmla="*/ 244 h 881"/>
                <a:gd name="T6" fmla="*/ 22 w 1009"/>
                <a:gd name="T7" fmla="*/ 219 h 881"/>
                <a:gd name="T8" fmla="*/ 38 w 1009"/>
                <a:gd name="T9" fmla="*/ 194 h 881"/>
                <a:gd name="T10" fmla="*/ 54 w 1009"/>
                <a:gd name="T11" fmla="*/ 174 h 881"/>
                <a:gd name="T12" fmla="*/ 69 w 1009"/>
                <a:gd name="T13" fmla="*/ 154 h 881"/>
                <a:gd name="T14" fmla="*/ 89 w 1009"/>
                <a:gd name="T15" fmla="*/ 131 h 881"/>
                <a:gd name="T16" fmla="*/ 116 w 1009"/>
                <a:gd name="T17" fmla="*/ 112 h 881"/>
                <a:gd name="T18" fmla="*/ 148 w 1009"/>
                <a:gd name="T19" fmla="*/ 93 h 881"/>
                <a:gd name="T20" fmla="*/ 189 w 1009"/>
                <a:gd name="T21" fmla="*/ 71 h 881"/>
                <a:gd name="T22" fmla="*/ 228 w 1009"/>
                <a:gd name="T23" fmla="*/ 53 h 881"/>
                <a:gd name="T24" fmla="*/ 275 w 1009"/>
                <a:gd name="T25" fmla="*/ 38 h 881"/>
                <a:gd name="T26" fmla="*/ 319 w 1009"/>
                <a:gd name="T27" fmla="*/ 25 h 881"/>
                <a:gd name="T28" fmla="*/ 369 w 1009"/>
                <a:gd name="T29" fmla="*/ 15 h 881"/>
                <a:gd name="T30" fmla="*/ 413 w 1009"/>
                <a:gd name="T31" fmla="*/ 6 h 881"/>
                <a:gd name="T32" fmla="*/ 450 w 1009"/>
                <a:gd name="T33" fmla="*/ 5 h 881"/>
                <a:gd name="T34" fmla="*/ 493 w 1009"/>
                <a:gd name="T35" fmla="*/ 0 h 881"/>
                <a:gd name="T36" fmla="*/ 537 w 1009"/>
                <a:gd name="T37" fmla="*/ 0 h 881"/>
                <a:gd name="T38" fmla="*/ 572 w 1009"/>
                <a:gd name="T39" fmla="*/ 5 h 881"/>
                <a:gd name="T40" fmla="*/ 609 w 1009"/>
                <a:gd name="T41" fmla="*/ 9 h 881"/>
                <a:gd name="T42" fmla="*/ 650 w 1009"/>
                <a:gd name="T43" fmla="*/ 17 h 881"/>
                <a:gd name="T44" fmla="*/ 686 w 1009"/>
                <a:gd name="T45" fmla="*/ 25 h 881"/>
                <a:gd name="T46" fmla="*/ 725 w 1009"/>
                <a:gd name="T47" fmla="*/ 36 h 881"/>
                <a:gd name="T48" fmla="*/ 760 w 1009"/>
                <a:gd name="T49" fmla="*/ 48 h 881"/>
                <a:gd name="T50" fmla="*/ 796 w 1009"/>
                <a:gd name="T51" fmla="*/ 63 h 881"/>
                <a:gd name="T52" fmla="*/ 823 w 1009"/>
                <a:gd name="T53" fmla="*/ 76 h 881"/>
                <a:gd name="T54" fmla="*/ 845 w 1009"/>
                <a:gd name="T55" fmla="*/ 90 h 881"/>
                <a:gd name="T56" fmla="*/ 868 w 1009"/>
                <a:gd name="T57" fmla="*/ 103 h 881"/>
                <a:gd name="T58" fmla="*/ 892 w 1009"/>
                <a:gd name="T59" fmla="*/ 118 h 881"/>
                <a:gd name="T60" fmla="*/ 914 w 1009"/>
                <a:gd name="T61" fmla="*/ 135 h 881"/>
                <a:gd name="T62" fmla="*/ 938 w 1009"/>
                <a:gd name="T63" fmla="*/ 158 h 881"/>
                <a:gd name="T64" fmla="*/ 954 w 1009"/>
                <a:gd name="T65" fmla="*/ 181 h 881"/>
                <a:gd name="T66" fmla="*/ 969 w 1009"/>
                <a:gd name="T67" fmla="*/ 200 h 881"/>
                <a:gd name="T68" fmla="*/ 982 w 1009"/>
                <a:gd name="T69" fmla="*/ 216 h 881"/>
                <a:gd name="T70" fmla="*/ 992 w 1009"/>
                <a:gd name="T71" fmla="*/ 236 h 881"/>
                <a:gd name="T72" fmla="*/ 1000 w 1009"/>
                <a:gd name="T73" fmla="*/ 256 h 881"/>
                <a:gd name="T74" fmla="*/ 1008 w 1009"/>
                <a:gd name="T75" fmla="*/ 282 h 881"/>
                <a:gd name="T76" fmla="*/ 1008 w 1009"/>
                <a:gd name="T77" fmla="*/ 880 h 881"/>
                <a:gd name="T78" fmla="*/ 2 w 1009"/>
                <a:gd name="T79" fmla="*/ 875 h 881"/>
                <a:gd name="T80" fmla="*/ 0 w 1009"/>
                <a:gd name="T81" fmla="*/ 302 h 8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9" h="881">
                  <a:moveTo>
                    <a:pt x="0" y="302"/>
                  </a:moveTo>
                  <a:lnTo>
                    <a:pt x="2" y="274"/>
                  </a:lnTo>
                  <a:lnTo>
                    <a:pt x="10" y="244"/>
                  </a:lnTo>
                  <a:lnTo>
                    <a:pt x="22" y="219"/>
                  </a:lnTo>
                  <a:lnTo>
                    <a:pt x="38" y="194"/>
                  </a:lnTo>
                  <a:lnTo>
                    <a:pt x="54" y="174"/>
                  </a:lnTo>
                  <a:lnTo>
                    <a:pt x="69" y="154"/>
                  </a:lnTo>
                  <a:lnTo>
                    <a:pt x="89" y="131"/>
                  </a:lnTo>
                  <a:lnTo>
                    <a:pt x="116" y="112"/>
                  </a:lnTo>
                  <a:lnTo>
                    <a:pt x="148" y="93"/>
                  </a:lnTo>
                  <a:lnTo>
                    <a:pt x="189" y="71"/>
                  </a:lnTo>
                  <a:lnTo>
                    <a:pt x="228" y="53"/>
                  </a:lnTo>
                  <a:lnTo>
                    <a:pt x="275" y="38"/>
                  </a:lnTo>
                  <a:lnTo>
                    <a:pt x="319" y="25"/>
                  </a:lnTo>
                  <a:lnTo>
                    <a:pt x="369" y="15"/>
                  </a:lnTo>
                  <a:lnTo>
                    <a:pt x="413" y="6"/>
                  </a:lnTo>
                  <a:lnTo>
                    <a:pt x="450" y="5"/>
                  </a:lnTo>
                  <a:lnTo>
                    <a:pt x="493" y="0"/>
                  </a:lnTo>
                  <a:lnTo>
                    <a:pt x="537" y="0"/>
                  </a:lnTo>
                  <a:lnTo>
                    <a:pt x="572" y="5"/>
                  </a:lnTo>
                  <a:lnTo>
                    <a:pt x="609" y="9"/>
                  </a:lnTo>
                  <a:lnTo>
                    <a:pt x="650" y="17"/>
                  </a:lnTo>
                  <a:lnTo>
                    <a:pt x="686" y="25"/>
                  </a:lnTo>
                  <a:lnTo>
                    <a:pt x="725" y="36"/>
                  </a:lnTo>
                  <a:lnTo>
                    <a:pt x="760" y="48"/>
                  </a:lnTo>
                  <a:lnTo>
                    <a:pt x="796" y="63"/>
                  </a:lnTo>
                  <a:lnTo>
                    <a:pt x="823" y="76"/>
                  </a:lnTo>
                  <a:lnTo>
                    <a:pt x="845" y="90"/>
                  </a:lnTo>
                  <a:lnTo>
                    <a:pt x="868" y="103"/>
                  </a:lnTo>
                  <a:lnTo>
                    <a:pt x="892" y="118"/>
                  </a:lnTo>
                  <a:lnTo>
                    <a:pt x="914" y="135"/>
                  </a:lnTo>
                  <a:lnTo>
                    <a:pt x="938" y="158"/>
                  </a:lnTo>
                  <a:lnTo>
                    <a:pt x="954" y="181"/>
                  </a:lnTo>
                  <a:lnTo>
                    <a:pt x="969" y="200"/>
                  </a:lnTo>
                  <a:lnTo>
                    <a:pt x="982" y="216"/>
                  </a:lnTo>
                  <a:lnTo>
                    <a:pt x="992" y="236"/>
                  </a:lnTo>
                  <a:lnTo>
                    <a:pt x="1000" y="256"/>
                  </a:lnTo>
                  <a:lnTo>
                    <a:pt x="1008" y="282"/>
                  </a:lnTo>
                  <a:lnTo>
                    <a:pt x="1008" y="880"/>
                  </a:lnTo>
                  <a:lnTo>
                    <a:pt x="2" y="875"/>
                  </a:lnTo>
                  <a:lnTo>
                    <a:pt x="0" y="302"/>
                  </a:lnTo>
                </a:path>
              </a:pathLst>
            </a:custGeom>
            <a:solidFill>
              <a:srgbClr val="FFA0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Freeform 39"/>
            <p:cNvSpPr>
              <a:spLocks/>
            </p:cNvSpPr>
            <p:nvPr/>
          </p:nvSpPr>
          <p:spPr bwMode="auto">
            <a:xfrm>
              <a:off x="2490" y="3017"/>
              <a:ext cx="1008" cy="880"/>
            </a:xfrm>
            <a:custGeom>
              <a:avLst/>
              <a:gdLst>
                <a:gd name="T0" fmla="*/ 0 w 1008"/>
                <a:gd name="T1" fmla="*/ 302 h 880"/>
                <a:gd name="T2" fmla="*/ 2 w 1008"/>
                <a:gd name="T3" fmla="*/ 274 h 880"/>
                <a:gd name="T4" fmla="*/ 11 w 1008"/>
                <a:gd name="T5" fmla="*/ 244 h 880"/>
                <a:gd name="T6" fmla="*/ 22 w 1008"/>
                <a:gd name="T7" fmla="*/ 219 h 880"/>
                <a:gd name="T8" fmla="*/ 39 w 1008"/>
                <a:gd name="T9" fmla="*/ 192 h 880"/>
                <a:gd name="T10" fmla="*/ 53 w 1008"/>
                <a:gd name="T11" fmla="*/ 173 h 880"/>
                <a:gd name="T12" fmla="*/ 69 w 1008"/>
                <a:gd name="T13" fmla="*/ 153 h 880"/>
                <a:gd name="T14" fmla="*/ 89 w 1008"/>
                <a:gd name="T15" fmla="*/ 132 h 880"/>
                <a:gd name="T16" fmla="*/ 116 w 1008"/>
                <a:gd name="T17" fmla="*/ 111 h 880"/>
                <a:gd name="T18" fmla="*/ 149 w 1008"/>
                <a:gd name="T19" fmla="*/ 91 h 880"/>
                <a:gd name="T20" fmla="*/ 190 w 1008"/>
                <a:gd name="T21" fmla="*/ 71 h 880"/>
                <a:gd name="T22" fmla="*/ 227 w 1008"/>
                <a:gd name="T23" fmla="*/ 53 h 880"/>
                <a:gd name="T24" fmla="*/ 274 w 1008"/>
                <a:gd name="T25" fmla="*/ 38 h 880"/>
                <a:gd name="T26" fmla="*/ 317 w 1008"/>
                <a:gd name="T27" fmla="*/ 25 h 880"/>
                <a:gd name="T28" fmla="*/ 369 w 1008"/>
                <a:gd name="T29" fmla="*/ 13 h 880"/>
                <a:gd name="T30" fmla="*/ 413 w 1008"/>
                <a:gd name="T31" fmla="*/ 6 h 880"/>
                <a:gd name="T32" fmla="*/ 450 w 1008"/>
                <a:gd name="T33" fmla="*/ 5 h 880"/>
                <a:gd name="T34" fmla="*/ 492 w 1008"/>
                <a:gd name="T35" fmla="*/ 0 h 880"/>
                <a:gd name="T36" fmla="*/ 538 w 1008"/>
                <a:gd name="T37" fmla="*/ 0 h 880"/>
                <a:gd name="T38" fmla="*/ 572 w 1008"/>
                <a:gd name="T39" fmla="*/ 5 h 880"/>
                <a:gd name="T40" fmla="*/ 609 w 1008"/>
                <a:gd name="T41" fmla="*/ 8 h 880"/>
                <a:gd name="T42" fmla="*/ 650 w 1008"/>
                <a:gd name="T43" fmla="*/ 17 h 880"/>
                <a:gd name="T44" fmla="*/ 685 w 1008"/>
                <a:gd name="T45" fmla="*/ 25 h 880"/>
                <a:gd name="T46" fmla="*/ 724 w 1008"/>
                <a:gd name="T47" fmla="*/ 36 h 880"/>
                <a:gd name="T48" fmla="*/ 759 w 1008"/>
                <a:gd name="T49" fmla="*/ 47 h 880"/>
                <a:gd name="T50" fmla="*/ 796 w 1008"/>
                <a:gd name="T51" fmla="*/ 63 h 880"/>
                <a:gd name="T52" fmla="*/ 822 w 1008"/>
                <a:gd name="T53" fmla="*/ 76 h 880"/>
                <a:gd name="T54" fmla="*/ 846 w 1008"/>
                <a:gd name="T55" fmla="*/ 90 h 880"/>
                <a:gd name="T56" fmla="*/ 867 w 1008"/>
                <a:gd name="T57" fmla="*/ 100 h 880"/>
                <a:gd name="T58" fmla="*/ 891 w 1008"/>
                <a:gd name="T59" fmla="*/ 116 h 880"/>
                <a:gd name="T60" fmla="*/ 914 w 1008"/>
                <a:gd name="T61" fmla="*/ 133 h 880"/>
                <a:gd name="T62" fmla="*/ 937 w 1008"/>
                <a:gd name="T63" fmla="*/ 158 h 880"/>
                <a:gd name="T64" fmla="*/ 955 w 1008"/>
                <a:gd name="T65" fmla="*/ 179 h 880"/>
                <a:gd name="T66" fmla="*/ 970 w 1008"/>
                <a:gd name="T67" fmla="*/ 199 h 880"/>
                <a:gd name="T68" fmla="*/ 981 w 1008"/>
                <a:gd name="T69" fmla="*/ 217 h 880"/>
                <a:gd name="T70" fmla="*/ 991 w 1008"/>
                <a:gd name="T71" fmla="*/ 237 h 880"/>
                <a:gd name="T72" fmla="*/ 999 w 1008"/>
                <a:gd name="T73" fmla="*/ 256 h 880"/>
                <a:gd name="T74" fmla="*/ 1007 w 1008"/>
                <a:gd name="T75" fmla="*/ 282 h 880"/>
                <a:gd name="T76" fmla="*/ 1007 w 1008"/>
                <a:gd name="T77" fmla="*/ 879 h 880"/>
                <a:gd name="T78" fmla="*/ 2 w 1008"/>
                <a:gd name="T79" fmla="*/ 876 h 880"/>
                <a:gd name="T80" fmla="*/ 0 w 1008"/>
                <a:gd name="T81" fmla="*/ 302 h 8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8" h="880">
                  <a:moveTo>
                    <a:pt x="0" y="302"/>
                  </a:moveTo>
                  <a:lnTo>
                    <a:pt x="2" y="274"/>
                  </a:lnTo>
                  <a:lnTo>
                    <a:pt x="11" y="244"/>
                  </a:lnTo>
                  <a:lnTo>
                    <a:pt x="22" y="219"/>
                  </a:lnTo>
                  <a:lnTo>
                    <a:pt x="39" y="192"/>
                  </a:lnTo>
                  <a:lnTo>
                    <a:pt x="53" y="173"/>
                  </a:lnTo>
                  <a:lnTo>
                    <a:pt x="69" y="153"/>
                  </a:lnTo>
                  <a:lnTo>
                    <a:pt x="89" y="132"/>
                  </a:lnTo>
                  <a:lnTo>
                    <a:pt x="116" y="111"/>
                  </a:lnTo>
                  <a:lnTo>
                    <a:pt x="149" y="91"/>
                  </a:lnTo>
                  <a:lnTo>
                    <a:pt x="190" y="71"/>
                  </a:lnTo>
                  <a:lnTo>
                    <a:pt x="227" y="53"/>
                  </a:lnTo>
                  <a:lnTo>
                    <a:pt x="274" y="38"/>
                  </a:lnTo>
                  <a:lnTo>
                    <a:pt x="317" y="25"/>
                  </a:lnTo>
                  <a:lnTo>
                    <a:pt x="369" y="13"/>
                  </a:lnTo>
                  <a:lnTo>
                    <a:pt x="413" y="6"/>
                  </a:lnTo>
                  <a:lnTo>
                    <a:pt x="450" y="5"/>
                  </a:lnTo>
                  <a:lnTo>
                    <a:pt x="492" y="0"/>
                  </a:lnTo>
                  <a:lnTo>
                    <a:pt x="538" y="0"/>
                  </a:lnTo>
                  <a:lnTo>
                    <a:pt x="572" y="5"/>
                  </a:lnTo>
                  <a:lnTo>
                    <a:pt x="609" y="8"/>
                  </a:lnTo>
                  <a:lnTo>
                    <a:pt x="650" y="17"/>
                  </a:lnTo>
                  <a:lnTo>
                    <a:pt x="685" y="25"/>
                  </a:lnTo>
                  <a:lnTo>
                    <a:pt x="724" y="36"/>
                  </a:lnTo>
                  <a:lnTo>
                    <a:pt x="759" y="47"/>
                  </a:lnTo>
                  <a:lnTo>
                    <a:pt x="796" y="63"/>
                  </a:lnTo>
                  <a:lnTo>
                    <a:pt x="822" y="76"/>
                  </a:lnTo>
                  <a:lnTo>
                    <a:pt x="846" y="90"/>
                  </a:lnTo>
                  <a:lnTo>
                    <a:pt x="867" y="100"/>
                  </a:lnTo>
                  <a:lnTo>
                    <a:pt x="891" y="116"/>
                  </a:lnTo>
                  <a:lnTo>
                    <a:pt x="914" y="133"/>
                  </a:lnTo>
                  <a:lnTo>
                    <a:pt x="937" y="158"/>
                  </a:lnTo>
                  <a:lnTo>
                    <a:pt x="955" y="179"/>
                  </a:lnTo>
                  <a:lnTo>
                    <a:pt x="970" y="199"/>
                  </a:lnTo>
                  <a:lnTo>
                    <a:pt x="981" y="217"/>
                  </a:lnTo>
                  <a:lnTo>
                    <a:pt x="991" y="237"/>
                  </a:lnTo>
                  <a:lnTo>
                    <a:pt x="999" y="256"/>
                  </a:lnTo>
                  <a:lnTo>
                    <a:pt x="1007" y="282"/>
                  </a:lnTo>
                  <a:lnTo>
                    <a:pt x="1007" y="879"/>
                  </a:lnTo>
                  <a:lnTo>
                    <a:pt x="2" y="876"/>
                  </a:lnTo>
                  <a:lnTo>
                    <a:pt x="0" y="302"/>
                  </a:lnTo>
                </a:path>
              </a:pathLst>
            </a:custGeom>
            <a:solidFill>
              <a:srgbClr val="E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Oval 40"/>
            <p:cNvSpPr>
              <a:spLocks noChangeArrowheads="1"/>
            </p:cNvSpPr>
            <p:nvPr/>
          </p:nvSpPr>
          <p:spPr bwMode="auto">
            <a:xfrm>
              <a:off x="2554" y="3052"/>
              <a:ext cx="867" cy="836"/>
            </a:xfrm>
            <a:prstGeom prst="ellipse">
              <a:avLst/>
            </a:prstGeom>
            <a:solidFill>
              <a:srgbClr val="00A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39" name="Group 41"/>
            <p:cNvGrpSpPr>
              <a:grpSpLocks/>
            </p:cNvGrpSpPr>
            <p:nvPr/>
          </p:nvGrpSpPr>
          <p:grpSpPr bwMode="auto">
            <a:xfrm>
              <a:off x="3050" y="3135"/>
              <a:ext cx="143" cy="125"/>
              <a:chOff x="3050" y="3135"/>
              <a:chExt cx="143" cy="125"/>
            </a:xfrm>
          </p:grpSpPr>
          <p:sp>
            <p:nvSpPr>
              <p:cNvPr id="34843" name="Oval 42"/>
              <p:cNvSpPr>
                <a:spLocks noChangeArrowheads="1"/>
              </p:cNvSpPr>
              <p:nvPr/>
            </p:nvSpPr>
            <p:spPr bwMode="auto">
              <a:xfrm>
                <a:off x="3050" y="3135"/>
                <a:ext cx="87" cy="85"/>
              </a:xfrm>
              <a:prstGeom prst="ellipse">
                <a:avLst/>
              </a:prstGeom>
              <a:solidFill>
                <a:srgbClr val="80FF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Oval 43"/>
              <p:cNvSpPr>
                <a:spLocks noChangeArrowheads="1"/>
              </p:cNvSpPr>
              <p:nvPr/>
            </p:nvSpPr>
            <p:spPr bwMode="auto">
              <a:xfrm>
                <a:off x="3128" y="3195"/>
                <a:ext cx="65" cy="65"/>
              </a:xfrm>
              <a:prstGeom prst="ellipse">
                <a:avLst/>
              </a:prstGeom>
              <a:solidFill>
                <a:srgbClr val="80FF8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40" name="Rectangle 44"/>
            <p:cNvSpPr>
              <a:spLocks noChangeArrowheads="1"/>
            </p:cNvSpPr>
            <p:nvPr/>
          </p:nvSpPr>
          <p:spPr bwMode="auto">
            <a:xfrm>
              <a:off x="2577" y="1182"/>
              <a:ext cx="78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900" b="1" u="sng"/>
                <a:t>&gt;</a:t>
              </a:r>
              <a:r>
                <a:rPr lang="en-US" sz="1900" b="1"/>
                <a:t> 90 dBA</a:t>
              </a:r>
            </a:p>
          </p:txBody>
        </p:sp>
        <p:sp>
          <p:nvSpPr>
            <p:cNvPr id="34841" name="Rectangle 45"/>
            <p:cNvSpPr>
              <a:spLocks noChangeArrowheads="1"/>
            </p:cNvSpPr>
            <p:nvPr/>
          </p:nvSpPr>
          <p:spPr bwMode="auto">
            <a:xfrm>
              <a:off x="2504" y="2135"/>
              <a:ext cx="899"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1900" b="1" u="sng"/>
                <a:t>&gt;</a:t>
              </a:r>
              <a:r>
                <a:rPr lang="en-US" sz="1900" b="1"/>
                <a:t> 85 dBA</a:t>
              </a:r>
            </a:p>
            <a:p>
              <a:pPr algn="ctr"/>
              <a:r>
                <a:rPr lang="en-US" sz="1900" b="1"/>
                <a:t>&amp; &lt; 90dBA</a:t>
              </a:r>
            </a:p>
          </p:txBody>
        </p:sp>
        <p:sp>
          <p:nvSpPr>
            <p:cNvPr id="34842" name="Rectangle 46"/>
            <p:cNvSpPr>
              <a:spLocks noChangeArrowheads="1"/>
            </p:cNvSpPr>
            <p:nvPr/>
          </p:nvSpPr>
          <p:spPr bwMode="auto">
            <a:xfrm>
              <a:off x="2577" y="3406"/>
              <a:ext cx="78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900" b="1"/>
                <a:t>&lt; 85 dBA</a:t>
              </a:r>
            </a:p>
          </p:txBody>
        </p:sp>
      </p:grpSp>
      <p:sp>
        <p:nvSpPr>
          <p:cNvPr id="34819" name="Rectangle 47"/>
          <p:cNvSpPr>
            <a:spLocks noChangeArrowheads="1"/>
          </p:cNvSpPr>
          <p:nvPr/>
        </p:nvSpPr>
        <p:spPr bwMode="auto">
          <a:xfrm>
            <a:off x="1066800" y="0"/>
            <a:ext cx="3352800" cy="1676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endParaRPr lang="en-US" sz="4000">
              <a:solidFill>
                <a:schemeClr val="tx2"/>
              </a:solidFill>
              <a:latin typeface="Times New Roman" pitchFamily="18" charset="0"/>
            </a:endParaRPr>
          </a:p>
        </p:txBody>
      </p:sp>
      <p:sp>
        <p:nvSpPr>
          <p:cNvPr id="34820" name="Rectangle 48"/>
          <p:cNvSpPr>
            <a:spLocks noChangeArrowheads="1"/>
          </p:cNvSpPr>
          <p:nvPr/>
        </p:nvSpPr>
        <p:spPr bwMode="auto">
          <a:xfrm>
            <a:off x="6707188" y="5105400"/>
            <a:ext cx="23590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2000" dirty="0"/>
              <a:t>No mandatory requirements</a:t>
            </a:r>
          </a:p>
        </p:txBody>
      </p:sp>
      <p:sp>
        <p:nvSpPr>
          <p:cNvPr id="34821" name="Rectangle 49"/>
          <p:cNvSpPr>
            <a:spLocks noChangeArrowheads="1"/>
          </p:cNvSpPr>
          <p:nvPr/>
        </p:nvSpPr>
        <p:spPr bwMode="auto">
          <a:xfrm>
            <a:off x="6630988" y="1295400"/>
            <a:ext cx="2360612"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2000" dirty="0"/>
              <a:t>Engineering, administrative, &amp;/or PPE controls required</a:t>
            </a:r>
          </a:p>
        </p:txBody>
      </p:sp>
      <p:sp>
        <p:nvSpPr>
          <p:cNvPr id="144434" name="Rectangle 50"/>
          <p:cNvSpPr>
            <a:spLocks noChangeArrowheads="1"/>
          </p:cNvSpPr>
          <p:nvPr/>
        </p:nvSpPr>
        <p:spPr bwMode="auto">
          <a:xfrm>
            <a:off x="457200" y="2667000"/>
            <a:ext cx="25892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buSzPct val="100000"/>
              <a:buFontTx/>
              <a:buChar char="•"/>
              <a:defRPr/>
            </a:pPr>
            <a:r>
              <a:rPr lang="en-US" sz="2000" dirty="0">
                <a:effectLst>
                  <a:outerShdw blurRad="38100" dist="38100" dir="2700000" algn="tl">
                    <a:srgbClr val="FFFFFF"/>
                  </a:outerShdw>
                </a:effectLst>
              </a:rPr>
              <a:t> </a:t>
            </a:r>
            <a:r>
              <a:rPr lang="en-US" sz="2000" dirty="0"/>
              <a:t>Noise monitoring</a:t>
            </a:r>
          </a:p>
          <a:p>
            <a:pPr>
              <a:buSzPct val="100000"/>
              <a:buFontTx/>
              <a:buChar char="•"/>
              <a:defRPr/>
            </a:pPr>
            <a:r>
              <a:rPr lang="en-US" sz="2000" dirty="0"/>
              <a:t> Employee training</a:t>
            </a:r>
          </a:p>
          <a:p>
            <a:pPr>
              <a:buSzPct val="100000"/>
              <a:buFontTx/>
              <a:buChar char="•"/>
              <a:defRPr/>
            </a:pPr>
            <a:r>
              <a:rPr lang="en-US" sz="2000" dirty="0"/>
              <a:t> Audiometric tests</a:t>
            </a:r>
          </a:p>
          <a:p>
            <a:pPr>
              <a:buSzPct val="100000"/>
              <a:buFontTx/>
              <a:buChar char="•"/>
              <a:defRPr/>
            </a:pPr>
            <a:r>
              <a:rPr lang="en-US" sz="2000" dirty="0"/>
              <a:t> Provide PPE</a:t>
            </a:r>
          </a:p>
          <a:p>
            <a:pPr>
              <a:buSzPct val="100000"/>
              <a:buFontTx/>
              <a:buChar char="•"/>
              <a:defRPr/>
            </a:pPr>
            <a:r>
              <a:rPr lang="en-US" sz="2000" dirty="0"/>
              <a:t> Recordkeeping</a:t>
            </a:r>
          </a:p>
          <a:p>
            <a:pPr>
              <a:buSzPct val="100000"/>
              <a:buFontTx/>
              <a:buChar char="•"/>
              <a:defRPr/>
            </a:pPr>
            <a:r>
              <a:rPr lang="en-US" sz="2000" dirty="0"/>
              <a:t> Posting</a:t>
            </a:r>
          </a:p>
        </p:txBody>
      </p:sp>
      <p:sp>
        <p:nvSpPr>
          <p:cNvPr id="34823" name="Rectangle 51"/>
          <p:cNvSpPr>
            <a:spLocks noChangeArrowheads="1"/>
          </p:cNvSpPr>
          <p:nvPr/>
        </p:nvSpPr>
        <p:spPr bwMode="auto">
          <a:xfrm>
            <a:off x="4114800" y="5943600"/>
            <a:ext cx="16287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1800" b="1" dirty="0"/>
              <a:t>8-hour TWA</a:t>
            </a:r>
          </a:p>
        </p:txBody>
      </p:sp>
      <p:sp>
        <p:nvSpPr>
          <p:cNvPr id="34824" name="WordArt 52"/>
          <p:cNvSpPr>
            <a:spLocks noChangeArrowheads="1" noChangeShapeType="1" noTextEdit="1"/>
          </p:cNvSpPr>
          <p:nvPr/>
        </p:nvSpPr>
        <p:spPr bwMode="auto">
          <a:xfrm>
            <a:off x="66675" y="0"/>
            <a:ext cx="907732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600" b="1" kern="10" spc="720">
              <a:effectLst>
                <a:outerShdw dist="45791" dir="3378596" algn="ctr" rotWithShape="0">
                  <a:srgbClr val="4D4D4D"/>
                </a:outerShdw>
              </a:effectLst>
              <a:latin typeface="+mj-lt"/>
              <a:ea typeface="+mj-lt"/>
              <a:cs typeface="+mj-lt"/>
            </a:endParaRPr>
          </a:p>
        </p:txBody>
      </p:sp>
      <p:sp>
        <p:nvSpPr>
          <p:cNvPr id="53" name="Rectangle 2"/>
          <p:cNvSpPr>
            <a:spLocks noGrp="1" noChangeArrowheads="1"/>
          </p:cNvSpPr>
          <p:nvPr>
            <p:ph type="title"/>
          </p:nvPr>
        </p:nvSpPr>
        <p:spPr>
          <a:xfrm>
            <a:off x="0" y="0"/>
            <a:ext cx="9144000" cy="9144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defRPr/>
            </a:pPr>
            <a:r>
              <a:rPr lang="en-US" sz="4000" dirty="0" smtClean="0">
                <a:effectLst/>
              </a:rPr>
              <a:t>Noise Standard Requirements</a:t>
            </a:r>
            <a:endParaRPr lang="en-US" sz="4000" dirty="0">
              <a:effectLst/>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0-#ppt_w/2"/>
                                          </p:val>
                                        </p:tav>
                                        <p:tav tm="100000">
                                          <p:val>
                                            <p:strVal val="#ppt_x"/>
                                          </p:val>
                                        </p:tav>
                                      </p:tavLst>
                                    </p:anim>
                                    <p:anim calcmode="lin" valueType="num">
                                      <p:cBhvr additive="base">
                                        <p:cTn id="8" dur="500" fill="hold"/>
                                        <p:tgtEl>
                                          <p:spTgt spid="1443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8763000" cy="9144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defRPr/>
            </a:pPr>
            <a:r>
              <a:rPr lang="en-US" sz="4000" dirty="0">
                <a:effectLst/>
              </a:rPr>
              <a:t>Personal Protective Equipment</a:t>
            </a:r>
          </a:p>
        </p:txBody>
      </p:sp>
      <p:sp>
        <p:nvSpPr>
          <p:cNvPr id="108547" name="Rectangle 3"/>
          <p:cNvSpPr>
            <a:spLocks noGrp="1" noChangeArrowheads="1"/>
          </p:cNvSpPr>
          <p:nvPr>
            <p:ph type="body" idx="1"/>
          </p:nvPr>
        </p:nvSpPr>
        <p:spPr>
          <a:xfrm>
            <a:off x="152400" y="1143000"/>
            <a:ext cx="9144000" cy="5029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109537" indent="0">
              <a:lnSpc>
                <a:spcPct val="90000"/>
              </a:lnSpc>
              <a:buClr>
                <a:schemeClr val="accent2"/>
              </a:buClr>
              <a:buFont typeface="Wingdings 3" pitchFamily="18" charset="2"/>
              <a:buNone/>
              <a:defRPr/>
            </a:pPr>
            <a:r>
              <a:rPr lang="en-US" sz="2400" dirty="0" smtClean="0"/>
              <a:t>An Employer Shall:</a:t>
            </a:r>
          </a:p>
          <a:p>
            <a:pPr>
              <a:lnSpc>
                <a:spcPct val="90000"/>
              </a:lnSpc>
              <a:buFont typeface="Wingdings" pitchFamily="2" charset="2"/>
              <a:buChar char="Ø"/>
              <a:defRPr/>
            </a:pPr>
            <a:r>
              <a:rPr lang="en-US" sz="2400" dirty="0" smtClean="0"/>
              <a:t>Assess the workplace to determine hazards present</a:t>
            </a:r>
          </a:p>
          <a:p>
            <a:pPr>
              <a:lnSpc>
                <a:spcPct val="90000"/>
              </a:lnSpc>
              <a:buFont typeface="Wingdings" pitchFamily="2" charset="2"/>
              <a:buChar char="Ø"/>
              <a:defRPr/>
            </a:pPr>
            <a:r>
              <a:rPr lang="en-US" sz="2400" dirty="0" smtClean="0"/>
              <a:t>Select PPE needed and required to perform the job</a:t>
            </a:r>
          </a:p>
          <a:p>
            <a:pPr>
              <a:lnSpc>
                <a:spcPct val="90000"/>
              </a:lnSpc>
              <a:buFont typeface="Wingdings" pitchFamily="2" charset="2"/>
              <a:buChar char="Ø"/>
              <a:defRPr/>
            </a:pPr>
            <a:r>
              <a:rPr lang="en-US" sz="2400" dirty="0" smtClean="0"/>
              <a:t>Communicate selection decision to employees </a:t>
            </a:r>
          </a:p>
          <a:p>
            <a:pPr lvl="1">
              <a:defRPr/>
            </a:pPr>
            <a:r>
              <a:rPr lang="en-US" sz="2000" dirty="0" smtClean="0"/>
              <a:t>Safe, reliable &amp; sanitary</a:t>
            </a:r>
          </a:p>
          <a:p>
            <a:pPr lvl="1">
              <a:defRPr/>
            </a:pPr>
            <a:r>
              <a:rPr lang="en-US" sz="2000" dirty="0" smtClean="0"/>
              <a:t>Clean, inspect &amp; maintain</a:t>
            </a:r>
          </a:p>
          <a:p>
            <a:pPr>
              <a:defRPr/>
            </a:pPr>
            <a:r>
              <a:rPr lang="en-US" sz="2400" dirty="0" smtClean="0"/>
              <a:t>No cost to employee either initial issue or replacement costs </a:t>
            </a:r>
          </a:p>
          <a:p>
            <a:pPr>
              <a:defRPr/>
            </a:pPr>
            <a:r>
              <a:rPr lang="en-US" sz="2400" dirty="0" smtClean="0"/>
              <a:t>Verify written PPE assessment certification which includes:</a:t>
            </a:r>
          </a:p>
          <a:p>
            <a:pPr lvl="1">
              <a:defRPr/>
            </a:pPr>
            <a:r>
              <a:rPr lang="en-US" sz="2000" dirty="0" smtClean="0"/>
              <a:t>Workplace evaluated</a:t>
            </a:r>
          </a:p>
          <a:p>
            <a:pPr lvl="1">
              <a:defRPr/>
            </a:pPr>
            <a:r>
              <a:rPr lang="en-US" sz="2000" dirty="0" smtClean="0"/>
              <a:t>Person who certified assessment	</a:t>
            </a:r>
          </a:p>
          <a:p>
            <a:pPr lvl="1">
              <a:defRPr/>
            </a:pPr>
            <a:r>
              <a:rPr lang="en-US" sz="2000" dirty="0" smtClean="0"/>
              <a:t>Date of hazard assessment completion</a:t>
            </a:r>
          </a:p>
          <a:p>
            <a:pPr>
              <a:lnSpc>
                <a:spcPct val="90000"/>
              </a:lnSpc>
              <a:buFont typeface="Wingdings" pitchFamily="2" charset="2"/>
              <a:buChar char="Ø"/>
              <a:defRPr/>
            </a:pPr>
            <a:endParaRPr lang="en-US" sz="2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 Safety</a:t>
            </a:r>
            <a:endParaRPr lang="en-US" dirty="0"/>
          </a:p>
        </p:txBody>
      </p:sp>
      <p:pic>
        <p:nvPicPr>
          <p:cNvPr id="4" name="S6WARqVdWrE?rel=0"/>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304800" y="1143000"/>
            <a:ext cx="8534400" cy="4724400"/>
          </a:xfrm>
          <a:prstGeom prst="rect">
            <a:avLst/>
          </a:prstGeom>
        </p:spPr>
      </p:pic>
    </p:spTree>
    <p:extLst>
      <p:ext uri="{BB962C8B-B14F-4D97-AF65-F5344CB8AC3E}">
        <p14:creationId xmlns:p14="http://schemas.microsoft.com/office/powerpoint/2010/main" val="3026613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latin typeface="+mj-lt"/>
              </a:rPr>
              <a:t>Job Safety </a:t>
            </a:r>
            <a:r>
              <a:rPr lang="en-US" sz="3200" dirty="0" smtClean="0">
                <a:latin typeface="+mj-lt"/>
              </a:rPr>
              <a:t>Quiz </a:t>
            </a:r>
            <a:r>
              <a:rPr lang="en-US" sz="2400" dirty="0" smtClean="0"/>
              <a:t>(continued)</a:t>
            </a:r>
            <a:endParaRPr lang="en-US" sz="2400" dirty="0"/>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3</a:t>
            </a:fld>
            <a:endParaRPr lang="en-US" sz="2400" dirty="0" smtClean="0">
              <a:solidFill>
                <a:prstClr val="black"/>
              </a:solidFill>
              <a:latin typeface="Myriad Pro"/>
            </a:endParaRPr>
          </a:p>
        </p:txBody>
      </p:sp>
    </p:spTree>
    <p:extLst>
      <p:ext uri="{BB962C8B-B14F-4D97-AF65-F5344CB8AC3E}">
        <p14:creationId xmlns:p14="http://schemas.microsoft.com/office/powerpoint/2010/main" val="87121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ctr"/>
            <a:r>
              <a:rPr lang="en-US" sz="3200" dirty="0" smtClean="0">
                <a:solidFill>
                  <a:schemeClr val="tx1"/>
                </a:solidFill>
                <a:effectLst/>
              </a:rPr>
              <a:t>Emergencies at Work</a:t>
            </a:r>
            <a:endParaRPr lang="en-US" sz="3200" dirty="0">
              <a:solidFill>
                <a:schemeClr val="tx1"/>
              </a:solidFill>
              <a:effectLs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spTree>
    <p:extLst>
      <p:ext uri="{BB962C8B-B14F-4D97-AF65-F5344CB8AC3E}">
        <p14:creationId xmlns:p14="http://schemas.microsoft.com/office/powerpoint/2010/main" val="15630524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0" y="0"/>
            <a:ext cx="9144000" cy="914400"/>
          </a:xfrm>
        </p:spPr>
        <p:txBody>
          <a:bodyPr/>
          <a:lstStyle/>
          <a:p>
            <a:pPr algn="ctr">
              <a:defRPr/>
            </a:pPr>
            <a:r>
              <a:rPr lang="en-US" sz="4000" dirty="0">
                <a:effectLst/>
              </a:rPr>
              <a:t>Emergencies</a:t>
            </a:r>
          </a:p>
        </p:txBody>
      </p:sp>
      <p:sp>
        <p:nvSpPr>
          <p:cNvPr id="37891" name="Rectangle 3"/>
          <p:cNvSpPr>
            <a:spLocks noGrp="1" noRot="1" noChangeArrowheads="1"/>
          </p:cNvSpPr>
          <p:nvPr>
            <p:ph type="body" sz="half" idx="1"/>
          </p:nvPr>
        </p:nvSpPr>
        <p:spPr>
          <a:xfrm>
            <a:off x="76200" y="1447800"/>
            <a:ext cx="8077200" cy="4191000"/>
          </a:xfrm>
        </p:spPr>
        <p:txBody>
          <a:bodyPr/>
          <a:lstStyle/>
          <a:p>
            <a:pPr>
              <a:lnSpc>
                <a:spcPct val="90000"/>
              </a:lnSpc>
            </a:pPr>
            <a:r>
              <a:rPr lang="en-US" sz="2800" dirty="0" smtClean="0"/>
              <a:t>Know the emergency action plan</a:t>
            </a:r>
          </a:p>
          <a:p>
            <a:pPr>
              <a:lnSpc>
                <a:spcPct val="90000"/>
              </a:lnSpc>
            </a:pPr>
            <a:r>
              <a:rPr lang="en-US" sz="2800" dirty="0" smtClean="0"/>
              <a:t>Know the escape routes</a:t>
            </a:r>
          </a:p>
          <a:p>
            <a:pPr>
              <a:lnSpc>
                <a:spcPct val="90000"/>
              </a:lnSpc>
            </a:pPr>
            <a:r>
              <a:rPr lang="en-US" sz="2800" dirty="0" smtClean="0"/>
              <a:t>Never block or lock emergency exits</a:t>
            </a:r>
          </a:p>
          <a:p>
            <a:pPr>
              <a:lnSpc>
                <a:spcPct val="90000"/>
              </a:lnSpc>
            </a:pPr>
            <a:r>
              <a:rPr lang="en-US" sz="2800" dirty="0" smtClean="0"/>
              <a:t>Know how to use fire extinguishers</a:t>
            </a:r>
          </a:p>
          <a:p>
            <a:pPr>
              <a:lnSpc>
                <a:spcPct val="90000"/>
              </a:lnSpc>
            </a:pPr>
            <a:r>
              <a:rPr lang="en-US" sz="2800" dirty="0" smtClean="0"/>
              <a:t>Keep an eye on heat generating appliances</a:t>
            </a:r>
          </a:p>
          <a:p>
            <a:pPr lvl="1">
              <a:lnSpc>
                <a:spcPct val="90000"/>
              </a:lnSpc>
            </a:pPr>
            <a:r>
              <a:rPr lang="en-US" sz="2400" dirty="0" smtClean="0"/>
              <a:t>Toasters</a:t>
            </a:r>
          </a:p>
          <a:p>
            <a:pPr lvl="1">
              <a:lnSpc>
                <a:spcPct val="90000"/>
              </a:lnSpc>
            </a:pPr>
            <a:r>
              <a:rPr lang="en-US" sz="2400" dirty="0" smtClean="0"/>
              <a:t>Microwaves</a:t>
            </a:r>
          </a:p>
          <a:p>
            <a:pPr lvl="1">
              <a:lnSpc>
                <a:spcPct val="90000"/>
              </a:lnSpc>
            </a:pPr>
            <a:r>
              <a:rPr lang="en-US" sz="2400" dirty="0" smtClean="0"/>
              <a:t>Space heaters</a:t>
            </a:r>
          </a:p>
        </p:txBody>
      </p:sp>
      <p:pic>
        <p:nvPicPr>
          <p:cNvPr id="37892" name="Picture 7" descr="MCj02908990000[1]"/>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7191375" y="5367338"/>
            <a:ext cx="1809750" cy="1474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3" name="Picture 9" descr="MCj01049860000[1]"/>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7259638" y="228600"/>
            <a:ext cx="1820862" cy="18145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4" name="Picture 11" descr="MCj0312730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2800" y="2971800"/>
            <a:ext cx="17891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ctr"/>
            <a:r>
              <a:rPr lang="en-US" sz="3200" dirty="0" smtClean="0">
                <a:solidFill>
                  <a:schemeClr val="tx1"/>
                </a:solidFill>
                <a:effectLst/>
                <a:latin typeface="+mj-lt"/>
              </a:rPr>
              <a:t>Emergency Action Plans</a:t>
            </a:r>
            <a:endParaRPr lang="en-US" sz="3200" dirty="0">
              <a:solidFill>
                <a:schemeClr val="tx1"/>
              </a:solidFill>
              <a:effectLst/>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508675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152400" y="1371600"/>
            <a:ext cx="6477000" cy="4649788"/>
          </a:xfrm>
        </p:spPr>
        <p:txBody>
          <a:bodyPr/>
          <a:lstStyle/>
          <a:p>
            <a:pPr eaLnBrk="1" hangingPunct="1"/>
            <a:r>
              <a:rPr lang="en-US" altLang="en-US" dirty="0" smtClean="0"/>
              <a:t>Retail Industry</a:t>
            </a:r>
          </a:p>
          <a:p>
            <a:pPr eaLnBrk="1" hangingPunct="1"/>
            <a:r>
              <a:rPr lang="en-US" altLang="en-US" dirty="0" smtClean="0"/>
              <a:t>Construction Industry</a:t>
            </a:r>
          </a:p>
          <a:p>
            <a:pPr eaLnBrk="1" hangingPunct="1"/>
            <a:r>
              <a:rPr lang="en-US" altLang="en-US" dirty="0" smtClean="0"/>
              <a:t>Landscape &amp; Horticultural Services</a:t>
            </a:r>
          </a:p>
          <a:p>
            <a:r>
              <a:rPr lang="en-US" dirty="0" smtClean="0"/>
              <a:t>Restaurant/Fast Food Industry  </a:t>
            </a:r>
          </a:p>
          <a:p>
            <a:r>
              <a:rPr lang="en-US" dirty="0" smtClean="0"/>
              <a:t>Electrical Safety-Related Work Practices for Schools </a:t>
            </a:r>
          </a:p>
          <a:p>
            <a:r>
              <a:rPr lang="en-US" dirty="0" smtClean="0"/>
              <a:t>Youth Fatal Facts</a:t>
            </a:r>
            <a:endParaRPr lang="en-US" altLang="en-US" dirty="0" smtClean="0"/>
          </a:p>
        </p:txBody>
      </p:sp>
      <p:sp>
        <p:nvSpPr>
          <p:cNvPr id="105474" name="Rectangle 2"/>
          <p:cNvSpPr>
            <a:spLocks noGrp="1" noChangeArrowheads="1"/>
          </p:cNvSpPr>
          <p:nvPr>
            <p:ph type="title"/>
          </p:nvPr>
        </p:nvSpPr>
        <p:spPr>
          <a:xfrm>
            <a:off x="0" y="0"/>
            <a:ext cx="9144000" cy="1143000"/>
          </a:xfrm>
        </p:spPr>
        <p:txBody>
          <a:bodyPr>
            <a:normAutofit/>
          </a:bodyPr>
          <a:lstStyle/>
          <a:p>
            <a:pPr algn="ctr" eaLnBrk="1" fontAlgn="auto" hangingPunct="1">
              <a:spcAft>
                <a:spcPts val="0"/>
              </a:spcAft>
              <a:defRPr/>
            </a:pPr>
            <a:r>
              <a:rPr lang="en-US" sz="3200" dirty="0" smtClean="0">
                <a:solidFill>
                  <a:schemeClr val="tx1"/>
                </a:solidFill>
                <a:effectLst/>
                <a:latin typeface="Myriad Pro"/>
              </a:rPr>
              <a:t>MIOSHA Fact Sheets For Young  Workers</a:t>
            </a:r>
            <a:endParaRPr lang="en-US" sz="3200" dirty="0">
              <a:solidFill>
                <a:schemeClr val="tx1"/>
              </a:solidFill>
              <a:effectLst/>
              <a:latin typeface="Myriad Pro"/>
            </a:endParaRPr>
          </a:p>
        </p:txBody>
      </p:sp>
      <p:pic>
        <p:nvPicPr>
          <p:cNvPr id="46084" name="Picture 5" descr="C:\Documents and Settings\chunkov\Local Settings\Temporary Internet Files\Content.IE5\B0HVW3FG\MC90043251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3581400"/>
            <a:ext cx="2560638" cy="2560638"/>
          </a:xfrm>
          <a:prstGeom prst="rect">
            <a:avLst/>
          </a:prstGeom>
          <a:noFill/>
          <a:ln w="9525">
            <a:noFill/>
            <a:miter lim="800000"/>
            <a:headEnd/>
            <a:tailEnd/>
          </a:ln>
        </p:spPr>
      </p:pic>
    </p:spTree>
    <p:extLst>
      <p:ext uri="{BB962C8B-B14F-4D97-AF65-F5344CB8AC3E}">
        <p14:creationId xmlns:p14="http://schemas.microsoft.com/office/powerpoint/2010/main" val="13655459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0" y="0"/>
            <a:ext cx="8686800" cy="990600"/>
          </a:xfrm>
        </p:spPr>
        <p:txBody>
          <a:bodyPr>
            <a:normAutofit fontScale="90000"/>
          </a:bodyPr>
          <a:lstStyle/>
          <a:p>
            <a:pPr eaLnBrk="1" fontAlgn="auto" hangingPunct="1">
              <a:spcAft>
                <a:spcPts val="0"/>
              </a:spcAft>
              <a:defRPr/>
            </a:pPr>
            <a:r>
              <a:rPr lang="en-US" sz="3600" dirty="0">
                <a:solidFill>
                  <a:schemeClr val="tx1"/>
                </a:solidFill>
              </a:rPr>
              <a:t>     </a:t>
            </a:r>
            <a:r>
              <a:rPr lang="en-US" sz="3600" dirty="0" smtClean="0">
                <a:solidFill>
                  <a:schemeClr val="tx1"/>
                </a:solidFill>
              </a:rPr>
              <a:t/>
            </a:r>
            <a:br>
              <a:rPr lang="en-US" sz="3600" dirty="0" smtClean="0">
                <a:solidFill>
                  <a:schemeClr val="tx1"/>
                </a:solidFill>
              </a:rPr>
            </a:br>
            <a:r>
              <a:rPr lang="en-US" sz="4400" dirty="0" smtClean="0">
                <a:solidFill>
                  <a:schemeClr val="tx1"/>
                </a:solidFill>
                <a:effectLst/>
              </a:rPr>
              <a:t>Adolescent  Aspirations</a:t>
            </a:r>
            <a:endParaRPr lang="en-US" sz="4400" dirty="0">
              <a:solidFill>
                <a:schemeClr val="tx1"/>
              </a:solidFill>
              <a:effectLst/>
            </a:endParaRPr>
          </a:p>
        </p:txBody>
      </p:sp>
      <p:sp>
        <p:nvSpPr>
          <p:cNvPr id="39939" name="Rectangle 1"/>
          <p:cNvSpPr>
            <a:spLocks noChangeArrowheads="1"/>
          </p:cNvSpPr>
          <p:nvPr/>
        </p:nvSpPr>
        <p:spPr bwMode="auto">
          <a:xfrm>
            <a:off x="0" y="22288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http://www.youtube.com/watch?feature=player_embedded&amp;v=2NYEi12uiQI#t=3s</a:t>
            </a:r>
            <a:endParaRPr lang="en-US" dirty="0"/>
          </a:p>
          <a:p>
            <a:endParaRPr lang="en-US" dirty="0"/>
          </a:p>
        </p:txBody>
      </p:sp>
      <p:pic>
        <p:nvPicPr>
          <p:cNvPr id="39940" name="Picture 7" descr="C:\Users\ELShaddai\AppData\Local\Microsoft\Windows\Temporary Internet Files\Content.IE5\4XE78BNY\MC90044188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2863" y="4191000"/>
            <a:ext cx="39449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7086600" cy="990600"/>
          </a:xfrm>
        </p:spPr>
        <p:txBody>
          <a:bodyPr/>
          <a:lstStyle/>
          <a:p>
            <a:pPr eaLnBrk="1" fontAlgn="auto" hangingPunct="1">
              <a:spcAft>
                <a:spcPts val="0"/>
              </a:spcAft>
              <a:defRPr/>
            </a:pPr>
            <a:r>
              <a:rPr lang="en-US" sz="4000" dirty="0" smtClean="0">
                <a:effectLst/>
              </a:rPr>
              <a:t>Real Jobs, Real Risks</a:t>
            </a:r>
            <a:endParaRPr lang="en-US" sz="4000" dirty="0">
              <a:effectLst/>
            </a:endParaRPr>
          </a:p>
        </p:txBody>
      </p:sp>
      <p:sp>
        <p:nvSpPr>
          <p:cNvPr id="40964" name="Text Box 4"/>
          <p:cNvSpPr txBox="1">
            <a:spLocks noChangeArrowheads="1"/>
          </p:cNvSpPr>
          <p:nvPr/>
        </p:nvSpPr>
        <p:spPr bwMode="auto">
          <a:xfrm>
            <a:off x="3276600" y="6034088"/>
            <a:ext cx="304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a:latin typeface="Verdana" pitchFamily="34" charset="0"/>
              </a:rPr>
              <a:t>VIDEO &amp; DISCUSSION</a:t>
            </a:r>
          </a:p>
        </p:txBody>
      </p:sp>
      <p:pic>
        <p:nvPicPr>
          <p:cNvPr id="3" name="3rLzCKMHi1E?rel=0"/>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381000" y="914400"/>
            <a:ext cx="8229600" cy="495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auto" hangingPunct="0">
              <a:spcBef>
                <a:spcPts val="0"/>
              </a:spcBef>
              <a:spcAft>
                <a:spcPts val="0"/>
              </a:spcAft>
            </a:pPr>
            <a:r>
              <a:rPr lang="en-US" dirty="0">
                <a:solidFill>
                  <a:srgbClr val="1F396A"/>
                </a:solidFill>
                <a:latin typeface="Myriad Pro" pitchFamily="34" charset="0"/>
              </a:rPr>
              <a:t>The Impact </a:t>
            </a:r>
            <a:r>
              <a:rPr lang="en-US" dirty="0" smtClean="0">
                <a:solidFill>
                  <a:srgbClr val="1F396A"/>
                </a:solidFill>
                <a:latin typeface="Myriad Pro" pitchFamily="34" charset="0"/>
              </a:rPr>
              <a:t>of Work </a:t>
            </a:r>
            <a:r>
              <a:rPr lang="en-US"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eaLnBrk="1" hangingPunct="1"/>
            <a:r>
              <a:rPr lang="en-US" sz="3200" dirty="0">
                <a:latin typeface="+mj-lt"/>
              </a:rPr>
              <a:t>Examples of Teen Work </a:t>
            </a:r>
            <a:r>
              <a:rPr lang="en-US" sz="3200" dirty="0" smtClean="0">
                <a:latin typeface="+mj-lt"/>
              </a:rPr>
              <a:t>Injuries</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pPr>
            <a:endParaRPr lang="en-US" sz="1800">
              <a:solidFill>
                <a:prstClr val="black"/>
              </a:solidFill>
            </a:endParaRPr>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fontAlgn="auto">
              <a:spcBef>
                <a:spcPts val="0"/>
              </a:spcBef>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solidFill>
                <a:prstClr val="black"/>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Greasy, slippery floors</a:t>
            </a:r>
          </a:p>
          <a:p>
            <a:pPr marL="914400" indent="-914400" fontAlgn="auto">
              <a:spcBef>
                <a:spcPts val="0"/>
              </a:spcBef>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fontAlgn="auto">
              <a:spcBef>
                <a:spcPts val="0"/>
              </a:spcBef>
              <a:spcAft>
                <a:spcPts val="0"/>
              </a:spcAft>
            </a:pPr>
            <a:r>
              <a:rPr lang="en-US" sz="3600" b="1" dirty="0">
                <a:solidFill>
                  <a:prstClr val="white"/>
                </a:solidFill>
                <a:latin typeface="Felt Tip Roman" pitchFamily="2" charset="0"/>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36</a:t>
            </a:fld>
            <a:endParaRPr lang="en-US" sz="2400" dirty="0" smtClean="0">
              <a:solidFill>
                <a:prstClr val="black"/>
              </a:solidFill>
              <a:latin typeface="Myriad Pro"/>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26792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auto" hangingPunct="0">
              <a:spcBef>
                <a:spcPts val="0"/>
              </a:spcBef>
              <a:spcAft>
                <a:spcPts val="0"/>
              </a:spcAft>
            </a:pPr>
            <a:r>
              <a:rPr lang="en-US" dirty="0">
                <a:solidFill>
                  <a:srgbClr val="1F396A"/>
                </a:solidFill>
                <a:latin typeface="Myriad Pro" pitchFamily="34" charset="0"/>
              </a:rPr>
              <a:t>The Impact </a:t>
            </a:r>
            <a:r>
              <a:rPr lang="en-US" dirty="0" smtClean="0">
                <a:solidFill>
                  <a:srgbClr val="1F396A"/>
                </a:solidFill>
                <a:latin typeface="Myriad Pro" pitchFamily="34" charset="0"/>
              </a:rPr>
              <a:t>of Work </a:t>
            </a:r>
            <a:r>
              <a:rPr lang="en-US"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eaLnBrk="1" hangingPunct="1"/>
            <a:r>
              <a:rPr lang="en-US" sz="3200" dirty="0" smtClean="0">
                <a:latin typeface="+mj-lt"/>
              </a:rPr>
              <a:t>Teen </a:t>
            </a:r>
            <a:r>
              <a:rPr lang="en-US" sz="3200" dirty="0">
                <a:latin typeface="+mj-lt"/>
              </a:rPr>
              <a:t>Work </a:t>
            </a:r>
            <a:r>
              <a:rPr lang="en-US" sz="3200" dirty="0" smtClean="0">
                <a:latin typeface="+mj-lt"/>
              </a:rPr>
              <a:t>Injuries</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pPr>
            <a:endParaRPr lang="en-US" sz="1800">
              <a:solidFill>
                <a:prstClr val="black"/>
              </a:solidFill>
            </a:endParaRPr>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fontAlgn="auto">
              <a:spcBef>
                <a:spcPts val="0"/>
              </a:spcBef>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Construction helper</a:t>
            </a:r>
            <a:endParaRPr lang="en-US" sz="1600" dirty="0">
              <a:solidFill>
                <a:prstClr val="black"/>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Unguarded chimney hole (on an unfinished roof)</a:t>
            </a:r>
          </a:p>
          <a:p>
            <a:pPr marL="914400" indent="-914400" fontAlgn="auto">
              <a:spcBef>
                <a:spcPts val="0"/>
              </a:spcBef>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fontAlgn="auto">
              <a:spcBef>
                <a:spcPts val="0"/>
              </a:spcBef>
              <a:spcAft>
                <a:spcPts val="0"/>
              </a:spcAft>
            </a:pPr>
            <a:r>
              <a:rPr lang="en-US" sz="3600" b="1" dirty="0" smtClean="0">
                <a:solidFill>
                  <a:prstClr val="white"/>
                </a:solidFill>
                <a:latin typeface="Felt Tip Roman" pitchFamily="2" charset="0"/>
              </a:rPr>
              <a:t>Antonio’s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37</a:t>
            </a:fld>
            <a:endParaRPr lang="en-US" sz="2400" dirty="0" smtClean="0">
              <a:solidFill>
                <a:prstClr val="black"/>
              </a:solidFill>
              <a:latin typeface="Myriad Pro"/>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483462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auto" hangingPunct="0">
              <a:spcBef>
                <a:spcPts val="0"/>
              </a:spcBef>
              <a:spcAft>
                <a:spcPts val="0"/>
              </a:spcAft>
            </a:pPr>
            <a:r>
              <a:rPr lang="en-US" dirty="0">
                <a:solidFill>
                  <a:srgbClr val="1F396A"/>
                </a:solidFill>
                <a:latin typeface="Myriad Pro" pitchFamily="34" charset="0"/>
              </a:rPr>
              <a:t>The Impact </a:t>
            </a:r>
            <a:r>
              <a:rPr lang="en-US" dirty="0" smtClean="0">
                <a:solidFill>
                  <a:srgbClr val="1F396A"/>
                </a:solidFill>
                <a:latin typeface="Myriad Pro" pitchFamily="34" charset="0"/>
              </a:rPr>
              <a:t>of Work </a:t>
            </a:r>
            <a:r>
              <a:rPr lang="en-US"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eaLnBrk="1" hangingPunct="1"/>
            <a:r>
              <a:rPr lang="en-US" sz="3200" dirty="0" smtClean="0">
                <a:latin typeface="+mj-lt"/>
              </a:rPr>
              <a:t>Teen </a:t>
            </a:r>
            <a:r>
              <a:rPr lang="en-US" sz="3200" dirty="0">
                <a:latin typeface="+mj-lt"/>
              </a:rPr>
              <a:t>Work </a:t>
            </a:r>
            <a:r>
              <a:rPr lang="en-US" sz="3200" dirty="0" smtClean="0">
                <a:latin typeface="+mj-lt"/>
              </a:rPr>
              <a:t>Injuries</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pPr>
            <a:endParaRPr lang="en-US" sz="1800">
              <a:solidFill>
                <a:prstClr val="black"/>
              </a:solidFill>
            </a:endParaRPr>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fontAlgn="auto">
              <a:spcBef>
                <a:spcPts val="0"/>
              </a:spcBef>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Office worker</a:t>
            </a:r>
            <a:endParaRPr lang="en-US" sz="1600" dirty="0">
              <a:solidFill>
                <a:prstClr val="black"/>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typing in an awkward position</a:t>
            </a:r>
          </a:p>
          <a:p>
            <a:pPr marL="914400" indent="-914400" fontAlgn="auto">
              <a:spcBef>
                <a:spcPts val="0"/>
              </a:spcBef>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fontAlgn="auto">
              <a:spcBef>
                <a:spcPts val="0"/>
              </a:spcBef>
              <a:spcAft>
                <a:spcPts val="0"/>
              </a:spcAft>
            </a:pPr>
            <a:r>
              <a:rPr lang="en-US" sz="3600" b="1" dirty="0" smtClean="0">
                <a:solidFill>
                  <a:prstClr val="white"/>
                </a:solidFill>
                <a:latin typeface="Felt Tip Roman" pitchFamily="2" charset="0"/>
              </a:rPr>
              <a:t>Angela’s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38</a:t>
            </a:fld>
            <a:endParaRPr lang="en-US" sz="2400" dirty="0" smtClean="0">
              <a:solidFill>
                <a:prstClr val="black"/>
              </a:solidFill>
              <a:latin typeface="Myriad Pro"/>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944820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auto" hangingPunct="0">
              <a:spcBef>
                <a:spcPts val="0"/>
              </a:spcBef>
              <a:spcAft>
                <a:spcPts val="0"/>
              </a:spcAft>
            </a:pPr>
            <a:r>
              <a:rPr lang="en-US" dirty="0">
                <a:solidFill>
                  <a:srgbClr val="1F396A"/>
                </a:solidFill>
                <a:latin typeface="Myriad Pro" pitchFamily="34" charset="0"/>
              </a:rPr>
              <a:t>The Impact </a:t>
            </a:r>
            <a:r>
              <a:rPr lang="en-US" dirty="0" smtClean="0">
                <a:solidFill>
                  <a:srgbClr val="1F396A"/>
                </a:solidFill>
                <a:latin typeface="Myriad Pro" pitchFamily="34" charset="0"/>
              </a:rPr>
              <a:t>of Work </a:t>
            </a:r>
            <a:r>
              <a:rPr lang="en-US"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eaLnBrk="1" hangingPunct="1"/>
            <a:r>
              <a:rPr lang="en-US" sz="3200" dirty="0" smtClean="0">
                <a:latin typeface="+mj-lt"/>
              </a:rPr>
              <a:t>Teen </a:t>
            </a:r>
            <a:r>
              <a:rPr lang="en-US" sz="3200" dirty="0">
                <a:latin typeface="+mj-lt"/>
              </a:rPr>
              <a:t>Work </a:t>
            </a:r>
            <a:r>
              <a:rPr lang="en-US" sz="3200" dirty="0" smtClean="0">
                <a:latin typeface="+mj-lt"/>
              </a:rPr>
              <a:t>Injuries</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pPr>
            <a:endParaRPr lang="en-US" sz="1800">
              <a:solidFill>
                <a:prstClr val="black"/>
              </a:solidFill>
            </a:endParaRPr>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fontAlgn="auto">
              <a:spcBef>
                <a:spcPts val="0"/>
              </a:spcBef>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Landscape worker</a:t>
            </a:r>
            <a:endParaRPr lang="en-US" sz="1600" dirty="0">
              <a:solidFill>
                <a:prstClr val="black"/>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Wood chipper</a:t>
            </a:r>
          </a:p>
          <a:p>
            <a:pPr marL="914400" indent="-914400" fontAlgn="auto">
              <a:spcBef>
                <a:spcPts val="0"/>
              </a:spcBef>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fontAlgn="auto">
              <a:spcBef>
                <a:spcPts val="0"/>
              </a:spcBef>
              <a:spcAft>
                <a:spcPts val="0"/>
              </a:spcAft>
            </a:pPr>
            <a:r>
              <a:rPr lang="en-US" sz="3600" b="1" dirty="0" smtClean="0">
                <a:solidFill>
                  <a:prstClr val="white"/>
                </a:solidFill>
                <a:latin typeface="Felt Tip Roman" pitchFamily="2" charset="0"/>
              </a:rPr>
              <a:t>Terrell’s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39</a:t>
            </a:fld>
            <a:endParaRPr lang="en-US" sz="2400" dirty="0" smtClean="0">
              <a:solidFill>
                <a:prstClr val="black"/>
              </a:solidFill>
              <a:latin typeface="Myriad Pro"/>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80078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52400" y="990600"/>
            <a:ext cx="8991600" cy="4876800"/>
          </a:xfrm>
        </p:spPr>
        <p:txBody>
          <a:bodyPr/>
          <a:lstStyle/>
          <a:p>
            <a:pPr eaLnBrk="1" hangingPunct="1">
              <a:lnSpc>
                <a:spcPct val="90000"/>
              </a:lnSpc>
            </a:pPr>
            <a:r>
              <a:rPr lang="en-US" sz="3000" dirty="0" smtClean="0">
                <a:latin typeface="Myriad Pro"/>
              </a:rPr>
              <a:t>Review teen worker injury statistics. </a:t>
            </a:r>
          </a:p>
          <a:p>
            <a:pPr eaLnBrk="1" hangingPunct="1">
              <a:lnSpc>
                <a:spcPct val="90000"/>
              </a:lnSpc>
            </a:pPr>
            <a:r>
              <a:rPr lang="en-US" sz="3000" dirty="0" smtClean="0">
                <a:latin typeface="Myriad Pro"/>
              </a:rPr>
              <a:t>Identify where teens work and why they are injured at high rates.</a:t>
            </a:r>
          </a:p>
          <a:p>
            <a:pPr eaLnBrk="1" hangingPunct="1">
              <a:lnSpc>
                <a:spcPct val="90000"/>
              </a:lnSpc>
            </a:pPr>
            <a:r>
              <a:rPr lang="en-US" sz="3000" dirty="0" smtClean="0">
                <a:latin typeface="Myriad Pro"/>
              </a:rPr>
              <a:t>Discuss common </a:t>
            </a:r>
            <a:r>
              <a:rPr lang="en-US" sz="3000" dirty="0">
                <a:latin typeface="Myriad Pro"/>
              </a:rPr>
              <a:t>health and safety hazards on the job</a:t>
            </a:r>
          </a:p>
          <a:p>
            <a:pPr eaLnBrk="1" hangingPunct="1">
              <a:lnSpc>
                <a:spcPct val="90000"/>
              </a:lnSpc>
            </a:pPr>
            <a:r>
              <a:rPr lang="en-US" sz="3000" dirty="0" smtClean="0">
                <a:latin typeface="Myriad Pro"/>
              </a:rPr>
              <a:t>Identify ways </a:t>
            </a:r>
            <a:r>
              <a:rPr lang="en-US" sz="3000" dirty="0">
                <a:latin typeface="Myriad Pro"/>
              </a:rPr>
              <a:t>to reduce or control workplace hazards</a:t>
            </a:r>
          </a:p>
          <a:p>
            <a:pPr eaLnBrk="1" hangingPunct="1">
              <a:lnSpc>
                <a:spcPct val="90000"/>
              </a:lnSpc>
            </a:pPr>
            <a:r>
              <a:rPr lang="en-US" sz="3000" dirty="0" smtClean="0">
                <a:latin typeface="Myriad Pro"/>
              </a:rPr>
              <a:t>Learn how to respond to Emergencies </a:t>
            </a:r>
            <a:r>
              <a:rPr lang="en-US" sz="3000" dirty="0">
                <a:latin typeface="Myriad Pro"/>
              </a:rPr>
              <a:t>in the workplace </a:t>
            </a:r>
          </a:p>
          <a:p>
            <a:pPr eaLnBrk="1" hangingPunct="1">
              <a:lnSpc>
                <a:spcPct val="90000"/>
              </a:lnSpc>
            </a:pPr>
            <a:r>
              <a:rPr lang="en-US" sz="3000" dirty="0" smtClean="0">
                <a:latin typeface="Myriad Pro"/>
              </a:rPr>
              <a:t>Learn the </a:t>
            </a:r>
            <a:r>
              <a:rPr lang="en-US" sz="3000" dirty="0">
                <a:latin typeface="Myriad Pro"/>
              </a:rPr>
              <a:t>legal rights and responsibilities young people have at work</a:t>
            </a:r>
          </a:p>
        </p:txBody>
      </p:sp>
      <p:sp>
        <p:nvSpPr>
          <p:cNvPr id="8194" name="Rectangle 2"/>
          <p:cNvSpPr>
            <a:spLocks noGrp="1" noChangeArrowheads="1"/>
          </p:cNvSpPr>
          <p:nvPr>
            <p:ph type="title"/>
          </p:nvPr>
        </p:nvSpPr>
        <p:spPr>
          <a:xfrm>
            <a:off x="0" y="0"/>
            <a:ext cx="8915401" cy="914400"/>
          </a:xfrm>
        </p:spPr>
        <p:txBody>
          <a:bodyPr>
            <a:normAutofit/>
          </a:bodyPr>
          <a:lstStyle/>
          <a:p>
            <a:pPr algn="ctr" eaLnBrk="1" fontAlgn="auto" hangingPunct="1">
              <a:spcAft>
                <a:spcPts val="0"/>
              </a:spcAft>
              <a:defRPr/>
            </a:pPr>
            <a:r>
              <a:rPr lang="en-US" sz="3200" dirty="0">
                <a:solidFill>
                  <a:schemeClr val="tx1"/>
                </a:solidFill>
                <a:effectLst/>
                <a:latin typeface="Myriad Pro"/>
              </a:rPr>
              <a:t>Extreme Safety Training Objectives</a:t>
            </a:r>
          </a:p>
        </p:txBody>
      </p:sp>
    </p:spTree>
  </p:cSld>
  <p:clrMapOvr>
    <a:masterClrMapping/>
  </p:clrMapOvr>
  <p:transition xmlns:p14="http://schemas.microsoft.com/office/powerpoint/2010/main" spd="slow">
    <p:plus/>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auto" hangingPunct="0">
              <a:spcBef>
                <a:spcPts val="0"/>
              </a:spcBef>
              <a:spcAft>
                <a:spcPts val="0"/>
              </a:spcAft>
            </a:pPr>
            <a:r>
              <a:rPr lang="en-US" dirty="0">
                <a:solidFill>
                  <a:srgbClr val="1F396A"/>
                </a:solidFill>
                <a:latin typeface="Myriad Pro" pitchFamily="34" charset="0"/>
              </a:rPr>
              <a:t>The Impact </a:t>
            </a:r>
            <a:r>
              <a:rPr lang="en-US" dirty="0" smtClean="0">
                <a:solidFill>
                  <a:srgbClr val="1F396A"/>
                </a:solidFill>
                <a:latin typeface="Myriad Pro" pitchFamily="34" charset="0"/>
              </a:rPr>
              <a:t>of Work </a:t>
            </a:r>
            <a:r>
              <a:rPr lang="en-US"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eaLnBrk="1" hangingPunct="1"/>
            <a:r>
              <a:rPr lang="en-US" sz="3200" dirty="0" smtClean="0">
                <a:latin typeface="+mj-lt"/>
              </a:rPr>
              <a:t>Teen Work Injuries</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pPr>
            <a:endParaRPr lang="en-US" sz="1800">
              <a:solidFill>
                <a:prstClr val="black"/>
              </a:solidFill>
            </a:endParaRPr>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fontAlgn="auto">
              <a:spcBef>
                <a:spcPts val="0"/>
              </a:spcBef>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Tractor without roll bar</a:t>
            </a:r>
          </a:p>
          <a:p>
            <a:pPr marL="914400" indent="-914400" fontAlgn="auto">
              <a:spcBef>
                <a:spcPts val="0"/>
              </a:spcBef>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fontAlgn="auto">
              <a:spcBef>
                <a:spcPts val="0"/>
              </a:spcBef>
              <a:spcAft>
                <a:spcPts val="0"/>
              </a:spcAft>
            </a:pPr>
            <a:r>
              <a:rPr lang="en-US" sz="3600" b="1" dirty="0" smtClean="0">
                <a:solidFill>
                  <a:prstClr val="white"/>
                </a:solidFill>
                <a:latin typeface="Felt Tip Roman" pitchFamily="2" charset="0"/>
              </a:rPr>
              <a:t>Cody’s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40</a:t>
            </a:fld>
            <a:endParaRPr lang="en-US" sz="2400" dirty="0" smtClean="0">
              <a:solidFill>
                <a:prstClr val="black"/>
              </a:solidFill>
              <a:latin typeface="Myriad Pro"/>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375114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auto" hangingPunct="0">
              <a:spcBef>
                <a:spcPts val="0"/>
              </a:spcBef>
              <a:spcAft>
                <a:spcPts val="0"/>
              </a:spcAft>
            </a:pPr>
            <a:r>
              <a:rPr lang="en-US" dirty="0">
                <a:solidFill>
                  <a:srgbClr val="1F396A"/>
                </a:solidFill>
                <a:latin typeface="Myriad Pro" pitchFamily="34" charset="0"/>
              </a:rPr>
              <a:t>The Impact </a:t>
            </a:r>
            <a:r>
              <a:rPr lang="en-US" dirty="0" smtClean="0">
                <a:solidFill>
                  <a:srgbClr val="1F396A"/>
                </a:solidFill>
                <a:latin typeface="Myriad Pro" pitchFamily="34" charset="0"/>
              </a:rPr>
              <a:t>of Work </a:t>
            </a:r>
            <a:r>
              <a:rPr lang="en-US"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eaLnBrk="1" hangingPunct="1"/>
            <a:r>
              <a:rPr lang="en-US" sz="3200" dirty="0" smtClean="0">
                <a:latin typeface="+mj-lt"/>
              </a:rPr>
              <a:t>Teen </a:t>
            </a:r>
            <a:r>
              <a:rPr lang="en-US" sz="3200" dirty="0">
                <a:latin typeface="+mj-lt"/>
              </a:rPr>
              <a:t>Work </a:t>
            </a:r>
            <a:r>
              <a:rPr lang="en-US" sz="3200" dirty="0" smtClean="0">
                <a:latin typeface="+mj-lt"/>
              </a:rPr>
              <a:t>Injuries</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pPr>
            <a:endParaRPr lang="en-US" sz="1800">
              <a:solidFill>
                <a:prstClr val="black"/>
              </a:solidFill>
            </a:endParaRPr>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fontAlgn="auto">
              <a:spcBef>
                <a:spcPts val="0"/>
              </a:spcBef>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cashier</a:t>
            </a:r>
            <a:endParaRPr lang="en-US" sz="1600" dirty="0">
              <a:solidFill>
                <a:prstClr val="black"/>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Violence (by a co-worker)</a:t>
            </a:r>
          </a:p>
          <a:p>
            <a:pPr marL="914400" indent="-914400" fontAlgn="auto">
              <a:spcBef>
                <a:spcPts val="0"/>
              </a:spcBef>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fontAlgn="auto">
              <a:spcBef>
                <a:spcPts val="0"/>
              </a:spcBef>
              <a:spcAft>
                <a:spcPts val="0"/>
              </a:spcAft>
            </a:pPr>
            <a:r>
              <a:rPr lang="en-US" sz="3600" b="1" dirty="0" smtClean="0">
                <a:solidFill>
                  <a:prstClr val="white"/>
                </a:solidFill>
                <a:latin typeface="Felt Tip Roman" pitchFamily="2" charset="0"/>
              </a:rPr>
              <a:t>Lindsey’s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41</a:t>
            </a:fld>
            <a:endParaRPr lang="en-US" sz="2400" dirty="0" smtClean="0">
              <a:solidFill>
                <a:prstClr val="black"/>
              </a:solidFill>
              <a:latin typeface="Myriad Pro"/>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2204365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auto" hangingPunct="0">
              <a:spcBef>
                <a:spcPts val="0"/>
              </a:spcBef>
              <a:spcAft>
                <a:spcPts val="0"/>
              </a:spcAft>
            </a:pPr>
            <a:r>
              <a:rPr lang="en-US" dirty="0">
                <a:solidFill>
                  <a:srgbClr val="1F396A"/>
                </a:solidFill>
                <a:latin typeface="Myriad Pro" pitchFamily="34" charset="0"/>
              </a:rPr>
              <a:t>The Impact </a:t>
            </a:r>
            <a:r>
              <a:rPr lang="en-US" dirty="0" smtClean="0">
                <a:solidFill>
                  <a:srgbClr val="1F396A"/>
                </a:solidFill>
                <a:latin typeface="Myriad Pro" pitchFamily="34" charset="0"/>
              </a:rPr>
              <a:t>of Work </a:t>
            </a:r>
            <a:r>
              <a:rPr lang="en-US"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eaLnBrk="1" hangingPunct="1"/>
            <a:r>
              <a:rPr lang="en-US" sz="3200" dirty="0" smtClean="0">
                <a:latin typeface="+mj-lt"/>
              </a:rPr>
              <a:t>Teen </a:t>
            </a:r>
            <a:r>
              <a:rPr lang="en-US" sz="3200" dirty="0">
                <a:latin typeface="+mj-lt"/>
              </a:rPr>
              <a:t>Work </a:t>
            </a:r>
            <a:r>
              <a:rPr lang="en-US" sz="3200" dirty="0" smtClean="0">
                <a:latin typeface="+mj-lt"/>
              </a:rPr>
              <a:t>Injuries</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pPr>
            <a:endParaRPr lang="en-US" sz="1800">
              <a:solidFill>
                <a:prstClr val="black"/>
              </a:solidFill>
            </a:endParaRPr>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fontAlgn="auto">
              <a:spcBef>
                <a:spcPts val="0"/>
              </a:spcBef>
              <a:spcAft>
                <a:spcPts val="1800"/>
              </a:spcAft>
            </a:pPr>
            <a:r>
              <a:rPr lang="en-US" sz="1600" b="1" dirty="0" smtClean="0">
                <a:solidFill>
                  <a:srgbClr val="F0502D"/>
                </a:solidFill>
                <a:latin typeface="Myriad Pro"/>
              </a:rPr>
              <a:t>Job:	</a:t>
            </a:r>
            <a:r>
              <a:rPr lang="en-US" sz="1600" dirty="0">
                <a:solidFill>
                  <a:srgbClr val="1F396A"/>
                </a:solidFill>
                <a:latin typeface="Myriad Pro" pitchFamily="34" charset="0"/>
              </a:rPr>
              <a:t>Smoothie shop worker</a:t>
            </a:r>
            <a:endParaRPr lang="en-US" sz="1600" dirty="0">
              <a:solidFill>
                <a:prstClr val="black"/>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fontAlgn="auto">
              <a:spcBef>
                <a:spcPts val="0"/>
              </a:spcBef>
              <a:spcAft>
                <a:spcPts val="0"/>
              </a:spcAft>
            </a:pPr>
            <a:r>
              <a:rPr lang="en-US" sz="3600" b="1" dirty="0" smtClean="0">
                <a:solidFill>
                  <a:prstClr val="white"/>
                </a:solidFill>
                <a:latin typeface="Felt Tip Roman" pitchFamily="2" charset="0"/>
              </a:rPr>
              <a:t>Anna’s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42</a:t>
            </a:fld>
            <a:endParaRPr lang="en-US" sz="2400" dirty="0" smtClean="0">
              <a:solidFill>
                <a:prstClr val="black"/>
              </a:solidFill>
              <a:latin typeface="Myriad Pro"/>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4686219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auto" hangingPunct="0">
              <a:spcBef>
                <a:spcPts val="0"/>
              </a:spcBef>
              <a:spcAft>
                <a:spcPts val="0"/>
              </a:spcAft>
            </a:pPr>
            <a:r>
              <a:rPr lang="en-US" dirty="0">
                <a:solidFill>
                  <a:srgbClr val="1F396A"/>
                </a:solidFill>
                <a:latin typeface="Myriad Pro" pitchFamily="34" charset="0"/>
              </a:rPr>
              <a:t>The Impact </a:t>
            </a:r>
            <a:r>
              <a:rPr lang="en-US" dirty="0" smtClean="0">
                <a:solidFill>
                  <a:srgbClr val="1F396A"/>
                </a:solidFill>
                <a:latin typeface="Myriad Pro" pitchFamily="34" charset="0"/>
              </a:rPr>
              <a:t>of Work </a:t>
            </a:r>
            <a:r>
              <a:rPr lang="en-US"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eaLnBrk="1" hangingPunct="1"/>
            <a:r>
              <a:rPr lang="en-US" sz="3200" dirty="0" smtClean="0">
                <a:latin typeface="+mj-lt"/>
              </a:rPr>
              <a:t>Teen </a:t>
            </a:r>
            <a:r>
              <a:rPr lang="en-US" sz="3200" dirty="0">
                <a:latin typeface="+mj-lt"/>
              </a:rPr>
              <a:t>Work </a:t>
            </a:r>
            <a:r>
              <a:rPr lang="en-US" sz="3200" dirty="0" smtClean="0">
                <a:latin typeface="+mj-lt"/>
              </a:rPr>
              <a:t>Injuries</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ct val="50000"/>
              </a:spcBef>
              <a:spcAft>
                <a:spcPts val="0"/>
              </a:spcAft>
            </a:pPr>
            <a:endParaRPr lang="en-US" sz="1800">
              <a:solidFill>
                <a:prstClr val="black"/>
              </a:solidFill>
            </a:endParaRPr>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fontAlgn="auto">
              <a:spcBef>
                <a:spcPts val="0"/>
              </a:spcBef>
              <a:spcAft>
                <a:spcPts val="1200"/>
              </a:spcAft>
              <a:buClr>
                <a:srgbClr val="1F497D">
                  <a:lumMod val="40000"/>
                  <a:lumOff val="60000"/>
                </a:srgb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fontAlgn="auto">
              <a:spcBef>
                <a:spcPts val="0"/>
              </a:spcBef>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fontAlgn="auto">
              <a:spcBef>
                <a:spcPts val="0"/>
              </a:spcBef>
              <a:spcAft>
                <a:spcPts val="1800"/>
              </a:spcAft>
            </a:pPr>
            <a:r>
              <a:rPr lang="en-US" sz="1600" b="1" dirty="0" smtClean="0">
                <a:solidFill>
                  <a:srgbClr val="F0502D"/>
                </a:solidFill>
                <a:latin typeface="Myriad Pro"/>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fontAlgn="auto">
              <a:spcBef>
                <a:spcPts val="0"/>
              </a:spcBef>
              <a:spcAft>
                <a:spcPts val="0"/>
              </a:spcAft>
            </a:pPr>
            <a:r>
              <a:rPr lang="en-US" sz="3600" b="1" dirty="0" smtClean="0">
                <a:solidFill>
                  <a:prstClr val="white"/>
                </a:solidFill>
                <a:latin typeface="Felt Tip Roman" pitchFamily="2" charset="0"/>
              </a:rPr>
              <a:t>Logan’s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43</a:t>
            </a:fld>
            <a:endParaRPr lang="en-US" sz="2400" dirty="0" smtClean="0">
              <a:solidFill>
                <a:prstClr val="black"/>
              </a:solidFill>
              <a:latin typeface="Myriad Pro"/>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8922139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j038728.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38200" y="2362200"/>
            <a:ext cx="304800" cy="304800"/>
          </a:xfrm>
          <a:prstGeom prst="rect">
            <a:avLst/>
          </a:prstGeom>
          <a:noFill/>
          <a:ln w="9525">
            <a:noFill/>
            <a:miter lim="800000"/>
            <a:headEnd/>
            <a:tailEnd/>
          </a:ln>
        </p:spPr>
      </p:pic>
      <p:sp>
        <p:nvSpPr>
          <p:cNvPr id="97283" name="Rectangle 3"/>
          <p:cNvSpPr>
            <a:spLocks noGrp="1" noChangeArrowheads="1"/>
          </p:cNvSpPr>
          <p:nvPr>
            <p:ph type="title"/>
          </p:nvPr>
        </p:nvSpPr>
        <p:spPr>
          <a:xfrm>
            <a:off x="0" y="-30480"/>
            <a:ext cx="9144000" cy="1276350"/>
          </a:xfrm>
        </p:spPr>
        <p:txBody>
          <a:bodyPr>
            <a:normAutofit/>
          </a:bodyPr>
          <a:lstStyle/>
          <a:p>
            <a:pPr algn="ctr" eaLnBrk="1" fontAlgn="auto" hangingPunct="1">
              <a:spcAft>
                <a:spcPts val="0"/>
              </a:spcAft>
              <a:defRPr/>
            </a:pPr>
            <a:r>
              <a:rPr lang="en-US" sz="3200" dirty="0">
                <a:solidFill>
                  <a:schemeClr val="tx1"/>
                </a:solidFill>
                <a:effectLst/>
                <a:latin typeface="Myriad Pro"/>
              </a:rPr>
              <a:t>Workplace Hazard Recognition Exercise</a:t>
            </a:r>
          </a:p>
        </p:txBody>
      </p:sp>
      <p:pic>
        <p:nvPicPr>
          <p:cNvPr id="38916" name="Picture 10"/>
          <p:cNvPicPr>
            <a:picLocks noChangeAspect="1" noChangeArrowheads="1"/>
          </p:cNvPicPr>
          <p:nvPr/>
        </p:nvPicPr>
        <p:blipFill>
          <a:blip r:embed="rId6"/>
          <a:srcRect/>
          <a:stretch>
            <a:fillRect/>
          </a:stretch>
        </p:blipFill>
        <p:spPr bwMode="auto">
          <a:xfrm>
            <a:off x="6934200" y="943768"/>
            <a:ext cx="2063025" cy="3141663"/>
          </a:xfrm>
          <a:prstGeom prst="rect">
            <a:avLst/>
          </a:prstGeom>
          <a:noFill/>
          <a:ln w="25400">
            <a:solidFill>
              <a:schemeClr val="tx1"/>
            </a:solidFill>
            <a:miter lim="800000"/>
            <a:headEnd/>
            <a:tailEnd/>
          </a:ln>
        </p:spPr>
      </p:pic>
      <p:pic>
        <p:nvPicPr>
          <p:cNvPr id="38917" name="Picture 12"/>
          <p:cNvPicPr>
            <a:picLocks noChangeAspect="1" noChangeArrowheads="1"/>
          </p:cNvPicPr>
          <p:nvPr/>
        </p:nvPicPr>
        <p:blipFill>
          <a:blip r:embed="rId7"/>
          <a:srcRect/>
          <a:stretch>
            <a:fillRect/>
          </a:stretch>
        </p:blipFill>
        <p:spPr bwMode="auto">
          <a:xfrm>
            <a:off x="609600" y="1143608"/>
            <a:ext cx="2971800" cy="2437184"/>
          </a:xfrm>
          <a:prstGeom prst="rect">
            <a:avLst/>
          </a:prstGeom>
          <a:noFill/>
          <a:ln w="9525">
            <a:noFill/>
            <a:miter lim="800000"/>
            <a:headEnd/>
            <a:tailEnd/>
          </a:ln>
        </p:spPr>
      </p:pic>
      <p:pic>
        <p:nvPicPr>
          <p:cNvPr id="38918" name="Picture 13"/>
          <p:cNvPicPr>
            <a:picLocks noChangeAspect="1" noChangeArrowheads="1"/>
          </p:cNvPicPr>
          <p:nvPr/>
        </p:nvPicPr>
        <p:blipFill>
          <a:blip r:embed="rId8"/>
          <a:srcRect/>
          <a:stretch>
            <a:fillRect/>
          </a:stretch>
        </p:blipFill>
        <p:spPr bwMode="auto">
          <a:xfrm>
            <a:off x="609600" y="3962400"/>
            <a:ext cx="2857500" cy="1885950"/>
          </a:xfrm>
          <a:prstGeom prst="rect">
            <a:avLst/>
          </a:prstGeom>
          <a:noFill/>
          <a:ln w="25400">
            <a:solidFill>
              <a:schemeClr val="tx1"/>
            </a:solidFill>
            <a:miter lim="800000"/>
            <a:headEnd/>
            <a:tailEnd/>
          </a:ln>
        </p:spPr>
      </p:pic>
      <p:sp>
        <p:nvSpPr>
          <p:cNvPr id="2" name="Rectangle 1"/>
          <p:cNvSpPr/>
          <p:nvPr/>
        </p:nvSpPr>
        <p:spPr>
          <a:xfrm>
            <a:off x="4191000" y="4594025"/>
            <a:ext cx="4572000" cy="1200329"/>
          </a:xfrm>
          <a:prstGeom prst="rect">
            <a:avLst/>
          </a:prstGeom>
        </p:spPr>
        <p:txBody>
          <a:bodyPr>
            <a:spAutoFit/>
          </a:bodyPr>
          <a:lstStyle/>
          <a:p>
            <a:r>
              <a:rPr lang="en-US" dirty="0">
                <a:hlinkClick r:id="rId9"/>
              </a:rPr>
              <a:t>https://</a:t>
            </a:r>
            <a:r>
              <a:rPr lang="en-US" dirty="0" smtClean="0">
                <a:hlinkClick r:id="rId9"/>
              </a:rPr>
              <a:t>www.osha.gov/hazfinder/game/index.html</a:t>
            </a:r>
            <a:endParaRPr lang="en-US" dirty="0" smtClean="0"/>
          </a:p>
          <a:p>
            <a:endParaRPr lang="en-US" dirty="0"/>
          </a:p>
        </p:txBody>
      </p:sp>
    </p:spTree>
    <p:extLst>
      <p:ext uri="{BB962C8B-B14F-4D97-AF65-F5344CB8AC3E}">
        <p14:creationId xmlns:p14="http://schemas.microsoft.com/office/powerpoint/2010/main" val="4138667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97" fill="hold"/>
                                        <p:tgtEl>
                                          <p:spTgt spid="9728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7282"/>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33A30CC-36EB-4259-B521-9D2CC9890467}" type="slidenum">
              <a:rPr lang="en-US" altLang="en-US"/>
              <a:pPr/>
              <a:t>45</a:t>
            </a:fld>
            <a:endParaRPr lang="en-US" altLang="en-US"/>
          </a:p>
        </p:txBody>
      </p:sp>
      <p:pic>
        <p:nvPicPr>
          <p:cNvPr id="356356" name="Picture 9" descr="oh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14400"/>
            <a:ext cx="9144000"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4" name="Rectangle 2"/>
          <p:cNvSpPr>
            <a:spLocks noGrp="1" noChangeArrowheads="1"/>
          </p:cNvSpPr>
          <p:nvPr>
            <p:ph type="title"/>
          </p:nvPr>
        </p:nvSpPr>
        <p:spPr>
          <a:xfrm>
            <a:off x="457200" y="152400"/>
            <a:ext cx="8229600" cy="788988"/>
          </a:xfrm>
        </p:spPr>
        <p:txBody>
          <a:bodyPr/>
          <a:lstStyle/>
          <a:p>
            <a:r>
              <a:rPr lang="en-US" altLang="en-US">
                <a:solidFill>
                  <a:schemeClr val="tx1"/>
                </a:solidFill>
                <a:latin typeface="Gill Sans MT" pitchFamily="34" charset="0"/>
              </a:rPr>
              <a:t>Find the Hazards:</a:t>
            </a:r>
            <a:r>
              <a:rPr lang="en-US" altLang="en-US">
                <a:latin typeface="Gill Sans MT" pitchFamily="34" charset="0"/>
              </a:rPr>
              <a:t> </a:t>
            </a:r>
            <a:r>
              <a:rPr lang="en-US" altLang="en-US">
                <a:solidFill>
                  <a:schemeClr val="hlink"/>
                </a:solidFill>
                <a:latin typeface="Gill Sans MT" pitchFamily="34" charset="0"/>
              </a:rPr>
              <a:t>Fast Food</a:t>
            </a:r>
          </a:p>
        </p:txBody>
      </p:sp>
    </p:spTree>
    <p:extLst>
      <p:ext uri="{BB962C8B-B14F-4D97-AF65-F5344CB8AC3E}">
        <p14:creationId xmlns:p14="http://schemas.microsoft.com/office/powerpoint/2010/main" val="338034896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F85B7C8E-964E-4A7E-A288-E0D9E0425874}" type="slidenum">
              <a:rPr lang="en-US" altLang="en-US"/>
              <a:pPr/>
              <a:t>46</a:t>
            </a:fld>
            <a:endParaRPr lang="en-US" altLang="en-US"/>
          </a:p>
        </p:txBody>
      </p:sp>
      <p:sp>
        <p:nvSpPr>
          <p:cNvPr id="358402" name="Rectangle 2"/>
          <p:cNvSpPr>
            <a:spLocks noGrp="1" noChangeArrowheads="1"/>
          </p:cNvSpPr>
          <p:nvPr>
            <p:ph type="title"/>
          </p:nvPr>
        </p:nvSpPr>
        <p:spPr>
          <a:xfrm>
            <a:off x="533400" y="125413"/>
            <a:ext cx="8229600" cy="636587"/>
          </a:xfrm>
        </p:spPr>
        <p:txBody>
          <a:bodyPr>
            <a:normAutofit fontScale="90000"/>
          </a:bodyPr>
          <a:lstStyle/>
          <a:p>
            <a:r>
              <a:rPr lang="en-US" altLang="en-US" sz="4000">
                <a:solidFill>
                  <a:schemeClr val="tx1"/>
                </a:solidFill>
                <a:latin typeface="Gill Sans MT" pitchFamily="34" charset="0"/>
              </a:rPr>
              <a:t>Find the Hazards:</a:t>
            </a:r>
            <a:r>
              <a:rPr lang="en-US" altLang="en-US" sz="4000">
                <a:latin typeface="Gill Sans MT" pitchFamily="34" charset="0"/>
              </a:rPr>
              <a:t> </a:t>
            </a:r>
            <a:r>
              <a:rPr lang="en-US" altLang="en-US" sz="4000">
                <a:solidFill>
                  <a:schemeClr val="hlink"/>
                </a:solidFill>
                <a:latin typeface="Gill Sans MT" pitchFamily="34" charset="0"/>
              </a:rPr>
              <a:t>Grocery Store</a:t>
            </a:r>
          </a:p>
        </p:txBody>
      </p:sp>
      <p:pic>
        <p:nvPicPr>
          <p:cNvPr id="358404" name="Picture 10" descr="oh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48790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6B32829E-D05A-4CF3-89EA-D084E5E07376}" type="slidenum">
              <a:rPr lang="en-US" altLang="en-US"/>
              <a:pPr/>
              <a:t>47</a:t>
            </a:fld>
            <a:endParaRPr lang="en-US" altLang="en-US"/>
          </a:p>
        </p:txBody>
      </p:sp>
      <p:sp>
        <p:nvSpPr>
          <p:cNvPr id="360452" name="Rectangle 4"/>
          <p:cNvSpPr>
            <a:spLocks noGrp="1" noChangeArrowheads="1"/>
          </p:cNvSpPr>
          <p:nvPr>
            <p:ph type="title"/>
          </p:nvPr>
        </p:nvSpPr>
        <p:spPr>
          <a:xfrm>
            <a:off x="457200" y="0"/>
            <a:ext cx="8229600" cy="712788"/>
          </a:xfrm>
        </p:spPr>
        <p:txBody>
          <a:bodyPr/>
          <a:lstStyle/>
          <a:p>
            <a:r>
              <a:rPr lang="en-US" altLang="en-US" sz="4000">
                <a:solidFill>
                  <a:schemeClr val="tx1"/>
                </a:solidFill>
                <a:latin typeface="Gill Sans MT" pitchFamily="34" charset="0"/>
              </a:rPr>
              <a:t>Find the Hazards:</a:t>
            </a:r>
            <a:r>
              <a:rPr lang="en-US" altLang="en-US" sz="4000">
                <a:latin typeface="Gill Sans MT" pitchFamily="34" charset="0"/>
              </a:rPr>
              <a:t> </a:t>
            </a:r>
            <a:r>
              <a:rPr lang="en-US" altLang="en-US" sz="4000">
                <a:solidFill>
                  <a:schemeClr val="hlink"/>
                </a:solidFill>
                <a:latin typeface="Gill Sans MT" pitchFamily="34" charset="0"/>
              </a:rPr>
              <a:t>Office</a:t>
            </a:r>
          </a:p>
        </p:txBody>
      </p:sp>
      <p:pic>
        <p:nvPicPr>
          <p:cNvPr id="360453" name="Picture 10" descr="oh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2387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ctr"/>
            <a:r>
              <a:rPr lang="en-US" sz="3200" dirty="0">
                <a:solidFill>
                  <a:schemeClr val="tx1"/>
                </a:solidFill>
                <a:effectLst/>
              </a:rPr>
              <a:t>Taking Action on Workplace </a:t>
            </a:r>
            <a:r>
              <a:rPr lang="en-US" sz="3200" dirty="0" smtClean="0">
                <a:solidFill>
                  <a:schemeClr val="tx1"/>
                </a:solidFill>
                <a:effectLst/>
              </a:rPr>
              <a:t>Problems</a:t>
            </a:r>
            <a:endParaRPr lang="en-US" sz="3200" dirty="0">
              <a:solidFill>
                <a:schemeClr val="tx1"/>
              </a:solidFill>
              <a:effectLs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spTree>
    <p:extLst>
      <p:ext uri="{BB962C8B-B14F-4D97-AF65-F5344CB8AC3E}">
        <p14:creationId xmlns:p14="http://schemas.microsoft.com/office/powerpoint/2010/main" val="120641695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syscott\Application Data\Microsoft\Media Catalog\Downloaded Clips\cl0\sg00099_.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2057400" y="914400"/>
            <a:ext cx="5638800" cy="762000"/>
          </a:xfrm>
        </p:spPr>
        <p:txBody>
          <a:bodyPr>
            <a:normAutofit/>
          </a:bodyPr>
          <a:lstStyle/>
          <a:p>
            <a:pPr algn="ctr">
              <a:defRPr/>
            </a:pPr>
            <a:r>
              <a:rPr lang="en-US" dirty="0">
                <a:solidFill>
                  <a:schemeClr val="tx1"/>
                </a:solidFill>
                <a:effectLst/>
              </a:rPr>
              <a:t>Teen Workers </a:t>
            </a:r>
            <a:r>
              <a:rPr lang="en-US" dirty="0" smtClean="0">
                <a:solidFill>
                  <a:schemeClr val="tx1"/>
                </a:solidFill>
                <a:effectLst/>
              </a:rPr>
              <a:t>Rights</a:t>
            </a:r>
            <a:endParaRPr lang="en-US" dirty="0">
              <a:solidFill>
                <a:schemeClr val="tx1"/>
              </a:solidFill>
              <a:effectLst/>
            </a:endParaRPr>
          </a:p>
        </p:txBody>
      </p:sp>
      <p:sp>
        <p:nvSpPr>
          <p:cNvPr id="46084" name="Rectangle 4"/>
          <p:cNvSpPr>
            <a:spLocks noGrp="1" noChangeArrowheads="1"/>
          </p:cNvSpPr>
          <p:nvPr>
            <p:ph type="body" idx="1"/>
          </p:nvPr>
        </p:nvSpPr>
        <p:spPr>
          <a:xfrm>
            <a:off x="1905000" y="1676400"/>
            <a:ext cx="5715000" cy="4343400"/>
          </a:xfrm>
        </p:spPr>
        <p:txBody>
          <a:bodyPr/>
          <a:lstStyle/>
          <a:p>
            <a:pPr>
              <a:buFont typeface="Wingdings 3" pitchFamily="18" charset="2"/>
              <a:buBlip>
                <a:blip r:embed="rId4"/>
              </a:buBlip>
            </a:pPr>
            <a:r>
              <a:rPr lang="en-US" sz="2000" dirty="0" smtClean="0"/>
              <a:t>Right to a safe and healthy workplace</a:t>
            </a:r>
          </a:p>
          <a:p>
            <a:pPr>
              <a:buFont typeface="Wingdings 3" pitchFamily="18" charset="2"/>
              <a:buBlip>
                <a:blip r:embed="rId4"/>
              </a:buBlip>
            </a:pPr>
            <a:r>
              <a:rPr lang="en-US" sz="2000" dirty="0" smtClean="0"/>
              <a:t>Right to training about safety and health hazards, including information on chemicals and materials that could be harmful to your health</a:t>
            </a:r>
          </a:p>
          <a:p>
            <a:pPr>
              <a:buFont typeface="Wingdings 3" pitchFamily="18" charset="2"/>
              <a:buBlip>
                <a:blip r:embed="rId4"/>
              </a:buBlip>
            </a:pPr>
            <a:r>
              <a:rPr lang="en-US" sz="2000" dirty="0" smtClean="0"/>
              <a:t>Right to protective clothing and equipment </a:t>
            </a:r>
          </a:p>
          <a:p>
            <a:pPr>
              <a:buFont typeface="Wingdings 3" pitchFamily="18" charset="2"/>
              <a:buBlip>
                <a:blip r:embed="rId4"/>
              </a:buBlip>
            </a:pPr>
            <a:r>
              <a:rPr lang="en-US" sz="2000" dirty="0" smtClean="0"/>
              <a:t>Right to work without racial or sexual harassment</a:t>
            </a:r>
          </a:p>
          <a:p>
            <a:pPr>
              <a:buFont typeface="Wingdings 3" pitchFamily="18" charset="2"/>
              <a:buBlip>
                <a:blip r:embed="rId4"/>
              </a:buBlip>
            </a:pPr>
            <a:r>
              <a:rPr lang="en-US" sz="2000" dirty="0" smtClean="0"/>
              <a:t>Right to refuse to work if the job is immediately dangerous to your life or health</a:t>
            </a:r>
          </a:p>
          <a:p>
            <a:pPr>
              <a:buFont typeface="Wingdings 3" pitchFamily="18" charset="2"/>
              <a:buBlip>
                <a:blip r:embed="rId4"/>
              </a:buBlip>
            </a:pPr>
            <a:r>
              <a:rPr lang="en-US" sz="2000" dirty="0" smtClean="0"/>
              <a:t>Right to report safety and health problems to MIOSHA</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j0072134.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9248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Grp="1" noChangeArrowheads="1"/>
          </p:cNvSpPr>
          <p:nvPr>
            <p:ph idx="1"/>
          </p:nvPr>
        </p:nvSpPr>
        <p:spPr>
          <a:xfrm>
            <a:off x="76200" y="1600200"/>
            <a:ext cx="4038600" cy="4114800"/>
          </a:xfrm>
        </p:spPr>
        <p:txBody>
          <a:bodyPr/>
          <a:lstStyle/>
          <a:p>
            <a:pPr eaLnBrk="1" hangingPunct="1"/>
            <a:r>
              <a:rPr lang="en-US" b="1" dirty="0" smtClean="0"/>
              <a:t>MONEY!!!!</a:t>
            </a:r>
            <a:r>
              <a:rPr lang="en-US" dirty="0" smtClean="0"/>
              <a:t> </a:t>
            </a:r>
          </a:p>
          <a:p>
            <a:pPr lvl="1" eaLnBrk="1" hangingPunct="1"/>
            <a:r>
              <a:rPr lang="en-US" dirty="0" smtClean="0"/>
              <a:t>Work experience</a:t>
            </a:r>
          </a:p>
          <a:p>
            <a:pPr lvl="1" eaLnBrk="1" hangingPunct="1"/>
            <a:r>
              <a:rPr lang="en-US" dirty="0" smtClean="0"/>
              <a:t>Independence</a:t>
            </a:r>
          </a:p>
          <a:p>
            <a:pPr lvl="1" eaLnBrk="1" hangingPunct="1"/>
            <a:r>
              <a:rPr lang="en-US" dirty="0" smtClean="0"/>
              <a:t>Parental influence </a:t>
            </a:r>
          </a:p>
        </p:txBody>
      </p:sp>
      <p:sp>
        <p:nvSpPr>
          <p:cNvPr id="11267" name="Rectangle 3"/>
          <p:cNvSpPr>
            <a:spLocks noGrp="1" noChangeArrowheads="1"/>
          </p:cNvSpPr>
          <p:nvPr>
            <p:ph type="title"/>
          </p:nvPr>
        </p:nvSpPr>
        <p:spPr>
          <a:xfrm>
            <a:off x="0" y="0"/>
            <a:ext cx="7772400" cy="914400"/>
          </a:xfrm>
        </p:spPr>
        <p:txBody>
          <a:bodyPr/>
          <a:lstStyle/>
          <a:p>
            <a:pPr algn="ctr" eaLnBrk="1" fontAlgn="auto" hangingPunct="1">
              <a:spcAft>
                <a:spcPts val="0"/>
              </a:spcAft>
              <a:defRPr/>
            </a:pPr>
            <a:r>
              <a:rPr lang="en-US" dirty="0">
                <a:solidFill>
                  <a:schemeClr val="tx1"/>
                </a:solidFill>
                <a:effectLst/>
              </a:rPr>
              <a:t>Why Do Teens Work?</a:t>
            </a:r>
          </a:p>
        </p:txBody>
      </p:sp>
      <p:pic>
        <p:nvPicPr>
          <p:cNvPr id="11269" name="Picture 5" descr="j040085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14800" y="1600200"/>
            <a:ext cx="48768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ashreg.wav"/>
                                        </p:tgtEl>
                                      </p:cMediaNode>
                                    </p:audio>
                                  </p:sub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145" fill="hold"/>
                                        <p:tgtEl>
                                          <p:spTgt spid="112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266"/>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7086600" cy="990600"/>
          </a:xfrm>
        </p:spPr>
        <p:txBody>
          <a:bodyPr/>
          <a:lstStyle/>
          <a:p>
            <a:pPr eaLnBrk="1" fontAlgn="auto" hangingPunct="1">
              <a:spcAft>
                <a:spcPts val="0"/>
              </a:spcAft>
              <a:defRPr/>
            </a:pPr>
            <a:r>
              <a:rPr lang="en-US" sz="4000" dirty="0" smtClean="0">
                <a:effectLst/>
              </a:rPr>
              <a:t>Real Jobs, Real Risks</a:t>
            </a:r>
            <a:endParaRPr lang="en-US" sz="4000" dirty="0">
              <a:effectLst/>
            </a:endParaRPr>
          </a:p>
        </p:txBody>
      </p:sp>
      <p:sp>
        <p:nvSpPr>
          <p:cNvPr id="40964" name="Text Box 4"/>
          <p:cNvSpPr txBox="1">
            <a:spLocks noChangeArrowheads="1"/>
          </p:cNvSpPr>
          <p:nvPr/>
        </p:nvSpPr>
        <p:spPr bwMode="auto">
          <a:xfrm>
            <a:off x="3276600" y="6034088"/>
            <a:ext cx="304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a:solidFill>
                  <a:prstClr val="black"/>
                </a:solidFill>
                <a:latin typeface="Verdana" pitchFamily="34" charset="0"/>
              </a:rPr>
              <a:t>VIDEO &amp; DISCUSSION</a:t>
            </a:r>
          </a:p>
        </p:txBody>
      </p:sp>
      <p:pic>
        <p:nvPicPr>
          <p:cNvPr id="2" name="uaNE-MIPfgY?rel=0"/>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685800" y="823912"/>
            <a:ext cx="7848600" cy="5119688"/>
          </a:xfrm>
          <a:prstGeom prst="rect">
            <a:avLst/>
          </a:prstGeom>
        </p:spPr>
      </p:pic>
    </p:spTree>
    <p:extLst>
      <p:ext uri="{BB962C8B-B14F-4D97-AF65-F5344CB8AC3E}">
        <p14:creationId xmlns:p14="http://schemas.microsoft.com/office/powerpoint/2010/main" val="1732621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050"/>
          <p:cNvSpPr>
            <a:spLocks noGrp="1" noChangeArrowheads="1"/>
          </p:cNvSpPr>
          <p:nvPr>
            <p:ph type="title"/>
          </p:nvPr>
        </p:nvSpPr>
        <p:spPr>
          <a:xfrm>
            <a:off x="0" y="0"/>
            <a:ext cx="8382000" cy="838200"/>
          </a:xfrm>
        </p:spPr>
        <p:txBody>
          <a:bodyPr>
            <a:normAutofit/>
          </a:bodyPr>
          <a:lstStyle/>
          <a:p>
            <a:pPr algn="ctr">
              <a:defRPr/>
            </a:pPr>
            <a:r>
              <a:rPr lang="en-US" dirty="0" smtClean="0">
                <a:solidFill>
                  <a:schemeClr val="tx1"/>
                </a:solidFill>
                <a:effectLst/>
              </a:rPr>
              <a:t>Teen Worker Responsibilities</a:t>
            </a:r>
            <a:r>
              <a:rPr lang="en-US" dirty="0">
                <a:solidFill>
                  <a:schemeClr val="tx1"/>
                </a:solidFill>
                <a:effectLst/>
              </a:rPr>
              <a:t>?</a:t>
            </a:r>
          </a:p>
        </p:txBody>
      </p:sp>
      <p:sp>
        <p:nvSpPr>
          <p:cNvPr id="47107" name="Rectangle 2051"/>
          <p:cNvSpPr>
            <a:spLocks noGrp="1" noChangeArrowheads="1"/>
          </p:cNvSpPr>
          <p:nvPr>
            <p:ph type="body" idx="1"/>
          </p:nvPr>
        </p:nvSpPr>
        <p:spPr>
          <a:xfrm>
            <a:off x="0" y="1143000"/>
            <a:ext cx="9144000" cy="4724400"/>
          </a:xfrm>
        </p:spPr>
        <p:txBody>
          <a:bodyPr/>
          <a:lstStyle/>
          <a:p>
            <a:pPr>
              <a:lnSpc>
                <a:spcPct val="90000"/>
              </a:lnSpc>
            </a:pPr>
            <a:r>
              <a:rPr lang="en-US" sz="2600" smtClean="0">
                <a:latin typeface="Arial Unicode MS" pitchFamily="34" charset="-128"/>
              </a:rPr>
              <a:t>Follow your </a:t>
            </a:r>
            <a:r>
              <a:rPr lang="en-US" sz="2600" smtClean="0">
                <a:solidFill>
                  <a:schemeClr val="accent2"/>
                </a:solidFill>
                <a:latin typeface="Arial Unicode MS" pitchFamily="34" charset="-128"/>
              </a:rPr>
              <a:t>employer’s safety and health rules </a:t>
            </a:r>
            <a:r>
              <a:rPr lang="en-US" sz="2600" smtClean="0">
                <a:latin typeface="Arial Unicode MS" pitchFamily="34" charset="-128"/>
              </a:rPr>
              <a:t>and wear or use all required gear and equipment</a:t>
            </a:r>
          </a:p>
          <a:p>
            <a:pPr>
              <a:lnSpc>
                <a:spcPct val="90000"/>
              </a:lnSpc>
            </a:pPr>
            <a:r>
              <a:rPr lang="en-US" sz="2600" smtClean="0">
                <a:latin typeface="Arial Unicode MS" pitchFamily="34" charset="-128"/>
              </a:rPr>
              <a:t>Follow </a:t>
            </a:r>
            <a:r>
              <a:rPr lang="en-US" sz="2600" smtClean="0">
                <a:solidFill>
                  <a:schemeClr val="accent2"/>
                </a:solidFill>
                <a:latin typeface="Arial Unicode MS" pitchFamily="34" charset="-128"/>
              </a:rPr>
              <a:t>safe work practices </a:t>
            </a:r>
            <a:r>
              <a:rPr lang="en-US" sz="2600" smtClean="0">
                <a:latin typeface="Arial Unicode MS" pitchFamily="34" charset="-128"/>
              </a:rPr>
              <a:t>for your job, as directed by your employer / supervisor</a:t>
            </a:r>
            <a:endParaRPr lang="en-US" sz="2600" smtClean="0">
              <a:solidFill>
                <a:srgbClr val="FFFF66"/>
              </a:solidFill>
              <a:latin typeface="Arial Unicode MS" pitchFamily="34" charset="-128"/>
            </a:endParaRPr>
          </a:p>
          <a:p>
            <a:pPr>
              <a:lnSpc>
                <a:spcPct val="90000"/>
              </a:lnSpc>
            </a:pPr>
            <a:r>
              <a:rPr lang="en-US" sz="2600" smtClean="0">
                <a:solidFill>
                  <a:schemeClr val="accent2"/>
                </a:solidFill>
                <a:latin typeface="Arial Unicode MS" pitchFamily="34" charset="-128"/>
              </a:rPr>
              <a:t>Ask</a:t>
            </a:r>
            <a:r>
              <a:rPr lang="en-US" sz="2600" smtClean="0">
                <a:latin typeface="Arial Unicode MS" pitchFamily="34" charset="-128"/>
              </a:rPr>
              <a:t> questions!</a:t>
            </a:r>
          </a:p>
          <a:p>
            <a:r>
              <a:rPr lang="en-US" sz="2600" smtClean="0">
                <a:latin typeface="Arial Unicode MS" pitchFamily="34" charset="-128"/>
              </a:rPr>
              <a:t>Tell your supervisor, boss, parent, or other adult if you feel </a:t>
            </a:r>
            <a:r>
              <a:rPr lang="en-US" sz="2600" smtClean="0">
                <a:solidFill>
                  <a:schemeClr val="accent2"/>
                </a:solidFill>
                <a:latin typeface="Arial Unicode MS" pitchFamily="34" charset="-128"/>
              </a:rPr>
              <a:t>threatened </a:t>
            </a:r>
            <a:r>
              <a:rPr lang="en-US" sz="2600" smtClean="0">
                <a:latin typeface="Arial Unicode MS" pitchFamily="34" charset="-128"/>
              </a:rPr>
              <a:t>or </a:t>
            </a:r>
            <a:r>
              <a:rPr lang="en-US" sz="2600" smtClean="0">
                <a:solidFill>
                  <a:schemeClr val="accent2"/>
                </a:solidFill>
                <a:latin typeface="Arial Unicode MS" pitchFamily="34" charset="-128"/>
              </a:rPr>
              <a:t>endangered</a:t>
            </a:r>
            <a:r>
              <a:rPr lang="en-US" sz="2600" smtClean="0">
                <a:latin typeface="Arial Unicode MS" pitchFamily="34" charset="-128"/>
              </a:rPr>
              <a:t> at work</a:t>
            </a:r>
          </a:p>
          <a:p>
            <a:r>
              <a:rPr lang="en-US" sz="2600" smtClean="0">
                <a:solidFill>
                  <a:schemeClr val="accent2"/>
                </a:solidFill>
                <a:latin typeface="Arial Unicode MS" pitchFamily="34" charset="-128"/>
              </a:rPr>
              <a:t>Be aware </a:t>
            </a:r>
            <a:r>
              <a:rPr lang="en-US" sz="2600" smtClean="0">
                <a:latin typeface="Arial Unicode MS" pitchFamily="34" charset="-128"/>
              </a:rPr>
              <a:t>of your environment at all times</a:t>
            </a:r>
          </a:p>
          <a:p>
            <a:r>
              <a:rPr lang="en-US" sz="2600" smtClean="0">
                <a:latin typeface="Arial Unicode MS" pitchFamily="34" charset="-128"/>
              </a:rPr>
              <a:t>Be involved in </a:t>
            </a:r>
            <a:r>
              <a:rPr lang="en-US" sz="2600" smtClean="0">
                <a:solidFill>
                  <a:schemeClr val="accent2"/>
                </a:solidFill>
                <a:latin typeface="Arial Unicode MS" pitchFamily="34" charset="-128"/>
              </a:rPr>
              <a:t>establishing or improving </a:t>
            </a:r>
            <a:r>
              <a:rPr lang="en-US" sz="2600" smtClean="0">
                <a:latin typeface="Arial Unicode MS" pitchFamily="34" charset="-128"/>
              </a:rPr>
              <a:t>your worksite safety and health program</a:t>
            </a:r>
          </a:p>
          <a:p>
            <a:r>
              <a:rPr lang="en-US" sz="2600" smtClean="0">
                <a:latin typeface="Arial Unicode MS" pitchFamily="34" charset="-128"/>
              </a:rPr>
              <a:t>Trust </a:t>
            </a:r>
            <a:r>
              <a:rPr lang="en-US" sz="2600" smtClean="0">
                <a:solidFill>
                  <a:schemeClr val="accent2"/>
                </a:solidFill>
                <a:latin typeface="Arial Unicode MS" pitchFamily="34" charset="-128"/>
              </a:rPr>
              <a:t>your</a:t>
            </a:r>
            <a:r>
              <a:rPr lang="en-US" sz="2600" smtClean="0">
                <a:latin typeface="Arial Unicode MS" pitchFamily="34" charset="-128"/>
              </a:rPr>
              <a:t> instincts</a:t>
            </a:r>
          </a:p>
          <a:p>
            <a:pPr>
              <a:lnSpc>
                <a:spcPct val="90000"/>
              </a:lnSpc>
            </a:pPr>
            <a:endParaRPr lang="en-US" sz="2800" smtClean="0">
              <a:latin typeface="Arial Unicode MS" pitchFamily="34" charset="-128"/>
            </a:endParaRPr>
          </a:p>
        </p:txBody>
      </p:sp>
      <p:pic>
        <p:nvPicPr>
          <p:cNvPr id="47108" name="Picture 6" descr="j0213519"/>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924800" y="5486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276350"/>
          </a:xfrm>
        </p:spPr>
        <p:txBody>
          <a:bodyPr>
            <a:noAutofit/>
          </a:bodyPr>
          <a:lstStyle/>
          <a:p>
            <a:pPr algn="ctr" eaLnBrk="1" fontAlgn="auto" hangingPunct="1">
              <a:spcAft>
                <a:spcPts val="0"/>
              </a:spcAft>
              <a:defRPr/>
            </a:pPr>
            <a:r>
              <a:rPr lang="en-US" sz="3200" dirty="0" smtClean="0">
                <a:solidFill>
                  <a:schemeClr val="tx1"/>
                </a:solidFill>
                <a:effectLst/>
                <a:latin typeface="Myriad Pro"/>
              </a:rPr>
              <a:t>Job </a:t>
            </a:r>
            <a:r>
              <a:rPr lang="en-US" sz="3200" dirty="0">
                <a:solidFill>
                  <a:schemeClr val="tx1"/>
                </a:solidFill>
                <a:effectLst/>
                <a:latin typeface="Myriad Pro"/>
              </a:rPr>
              <a:t>Readiness Professionals </a:t>
            </a:r>
            <a:r>
              <a:rPr lang="en-US" sz="3200" dirty="0" smtClean="0">
                <a:solidFill>
                  <a:schemeClr val="tx1"/>
                </a:solidFill>
                <a:effectLst/>
                <a:latin typeface="Myriad Pro"/>
              </a:rPr>
              <a:t>Responsibilities</a:t>
            </a:r>
            <a:endParaRPr lang="en-US" sz="3200" dirty="0">
              <a:solidFill>
                <a:schemeClr val="tx1"/>
              </a:solidFill>
              <a:effectLst/>
              <a:latin typeface="Myriad Pro"/>
            </a:endParaRPr>
          </a:p>
        </p:txBody>
      </p:sp>
      <p:sp>
        <p:nvSpPr>
          <p:cNvPr id="48131" name="Rectangle 3"/>
          <p:cNvSpPr>
            <a:spLocks noGrp="1" noChangeArrowheads="1"/>
          </p:cNvSpPr>
          <p:nvPr>
            <p:ph type="body" sz="half" idx="1"/>
          </p:nvPr>
        </p:nvSpPr>
        <p:spPr>
          <a:xfrm>
            <a:off x="0" y="1600200"/>
            <a:ext cx="9144000" cy="4114800"/>
          </a:xfrm>
        </p:spPr>
        <p:txBody>
          <a:bodyPr/>
          <a:lstStyle/>
          <a:p>
            <a:pPr eaLnBrk="1" hangingPunct="1">
              <a:lnSpc>
                <a:spcPct val="90000"/>
              </a:lnSpc>
            </a:pPr>
            <a:r>
              <a:rPr lang="en-US" sz="2800" dirty="0" smtClean="0"/>
              <a:t>Consider safety when signing work permits and preparing young people for work.</a:t>
            </a:r>
          </a:p>
          <a:p>
            <a:pPr eaLnBrk="1" hangingPunct="1">
              <a:lnSpc>
                <a:spcPct val="90000"/>
              </a:lnSpc>
            </a:pPr>
            <a:r>
              <a:rPr lang="en-US" sz="2800" dirty="0" smtClean="0"/>
              <a:t>Provide training and promote job safety.</a:t>
            </a:r>
          </a:p>
          <a:p>
            <a:pPr eaLnBrk="1" hangingPunct="1">
              <a:lnSpc>
                <a:spcPct val="90000"/>
              </a:lnSpc>
            </a:pPr>
            <a:r>
              <a:rPr lang="en-US" sz="2800" dirty="0" smtClean="0"/>
              <a:t>Find out if the employer has an inspection  history.</a:t>
            </a:r>
          </a:p>
          <a:p>
            <a:pPr eaLnBrk="1" hangingPunct="1">
              <a:lnSpc>
                <a:spcPct val="90000"/>
              </a:lnSpc>
            </a:pPr>
            <a:r>
              <a:rPr lang="en-US" sz="2800" dirty="0" smtClean="0"/>
              <a:t>Encourage young workers to ask questions.  Make sure young workers feel free to speak up.</a:t>
            </a:r>
          </a:p>
          <a:p>
            <a:pPr eaLnBrk="1" hangingPunct="1">
              <a:lnSpc>
                <a:spcPct val="90000"/>
              </a:lnSpc>
            </a:pPr>
            <a:r>
              <a:rPr lang="en-US" sz="2800" dirty="0" smtClean="0"/>
              <a:t>Provide Information to Parents.</a:t>
            </a:r>
          </a:p>
          <a:p>
            <a:pPr lvl="1" eaLnBrk="1" hangingPunct="1">
              <a:lnSpc>
                <a:spcPct val="90000"/>
              </a:lnSpc>
            </a:pPr>
            <a:endParaRPr lang="en-US" sz="2800" dirty="0" smtClean="0"/>
          </a:p>
        </p:txBody>
      </p:sp>
      <p:pic>
        <p:nvPicPr>
          <p:cNvPr id="48132" name="Picture 10" descr="MP90042259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40563" y="4648200"/>
            <a:ext cx="19510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lus/>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3048000" y="6216650"/>
            <a:ext cx="271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30000"/>
              </a:spcBef>
            </a:pPr>
            <a:r>
              <a:rPr lang="en-US" sz="1800">
                <a:solidFill>
                  <a:schemeClr val="bg1"/>
                </a:solidFill>
              </a:rPr>
              <a:t>www.osha.gov/oshastats</a:t>
            </a:r>
          </a:p>
          <a:p>
            <a:pPr eaLnBrk="1" hangingPunct="1"/>
            <a:endParaRPr lang="en-US" sz="1800"/>
          </a:p>
        </p:txBody>
      </p:sp>
      <p:pic>
        <p:nvPicPr>
          <p:cNvPr id="358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6248400" y="6096000"/>
            <a:ext cx="271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30000"/>
              </a:spcBef>
            </a:pPr>
            <a:r>
              <a:rPr lang="en-US" sz="1800" dirty="0"/>
              <a:t>www.osha.gov/oshastats</a:t>
            </a:r>
          </a:p>
          <a:p>
            <a:pPr eaLnBrk="1" hangingPunct="1"/>
            <a:endParaRPr lang="en-US" sz="1800" dirty="0"/>
          </a:p>
        </p:txBody>
      </p:sp>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a:noFill/>
        </p:spPr>
      </p:pic>
      <p:sp>
        <p:nvSpPr>
          <p:cNvPr id="3" name="Rectangle 2"/>
          <p:cNvSpPr/>
          <p:nvPr/>
        </p:nvSpPr>
        <p:spPr>
          <a:xfrm>
            <a:off x="381000" y="76200"/>
            <a:ext cx="5334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xfrm>
            <a:off x="4379913" y="6408738"/>
            <a:ext cx="2351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E660C3A-7DF8-48F6-B868-9F41779EDE9A}" type="slidenum">
              <a:rPr lang="en-US" sz="1000" smtClean="0"/>
              <a:pPr eaLnBrk="1" hangingPunct="1"/>
              <a:t>57</a:t>
            </a:fld>
            <a:endParaRPr lang="en-US" sz="1000" smtClean="0"/>
          </a:p>
        </p:txBody>
      </p:sp>
      <p:pic>
        <p:nvPicPr>
          <p:cNvPr id="53251" name="Picture 3" descr="Log 300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304800"/>
            <a:ext cx="5334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0" y="1219200"/>
            <a:ext cx="9144000" cy="4525963"/>
          </a:xfrm>
        </p:spPr>
        <p:txBody>
          <a:bodyPr>
            <a:normAutofit lnSpcReduction="10000"/>
          </a:bodyPr>
          <a:lstStyle/>
          <a:p>
            <a:pPr marL="453516" indent="-342900" eaLnBrk="1" fontAlgn="auto" hangingPunct="1">
              <a:spcBef>
                <a:spcPts val="324"/>
              </a:spcBef>
              <a:spcAft>
                <a:spcPts val="0"/>
              </a:spcAft>
              <a:buFont typeface="Wingdings 3" pitchFamily="18" charset="2"/>
              <a:buBlip>
                <a:blip r:embed="rId3"/>
              </a:buBlip>
              <a:defRPr/>
            </a:pPr>
            <a:r>
              <a:rPr lang="en-US" sz="2400" dirty="0" smtClean="0"/>
              <a:t>Give </a:t>
            </a:r>
            <a:r>
              <a:rPr lang="en-US" sz="2400" dirty="0"/>
              <a:t>clear instructions for each task </a:t>
            </a:r>
          </a:p>
          <a:p>
            <a:pPr marL="453516" indent="-342900" eaLnBrk="1" fontAlgn="auto" hangingPunct="1">
              <a:spcBef>
                <a:spcPts val="324"/>
              </a:spcBef>
              <a:spcAft>
                <a:spcPts val="0"/>
              </a:spcAft>
              <a:buFont typeface="Wingdings 3" pitchFamily="18" charset="2"/>
              <a:buBlip>
                <a:blip r:embed="rId3"/>
              </a:buBlip>
              <a:defRPr/>
            </a:pPr>
            <a:r>
              <a:rPr lang="en-US" sz="2400" dirty="0"/>
              <a:t>Prepare and train workers for emergencies, violent situations, fires, </a:t>
            </a:r>
            <a:r>
              <a:rPr lang="en-US" sz="2400" dirty="0" smtClean="0"/>
              <a:t>etc.</a:t>
            </a:r>
            <a:endParaRPr lang="en-US" sz="2400" dirty="0"/>
          </a:p>
          <a:p>
            <a:pPr marL="453516" indent="-342900" eaLnBrk="1" fontAlgn="auto" hangingPunct="1">
              <a:spcBef>
                <a:spcPts val="324"/>
              </a:spcBef>
              <a:spcAft>
                <a:spcPts val="0"/>
              </a:spcAft>
              <a:buFont typeface="Wingdings 3" pitchFamily="18" charset="2"/>
              <a:buBlip>
                <a:blip r:embed="rId3"/>
              </a:buBlip>
              <a:defRPr/>
            </a:pPr>
            <a:r>
              <a:rPr lang="en-US" sz="2400" dirty="0"/>
              <a:t>Observe workers and correct any mistakes</a:t>
            </a:r>
          </a:p>
          <a:p>
            <a:pPr marL="453516" indent="-342900" eaLnBrk="1" fontAlgn="auto" hangingPunct="1">
              <a:spcBef>
                <a:spcPts val="324"/>
              </a:spcBef>
              <a:spcAft>
                <a:spcPts val="0"/>
              </a:spcAft>
              <a:buFont typeface="Wingdings 3" pitchFamily="18" charset="2"/>
              <a:buBlip>
                <a:blip r:embed="rId3"/>
              </a:buBlip>
              <a:defRPr/>
            </a:pPr>
            <a:r>
              <a:rPr lang="en-US" sz="2400" dirty="0"/>
              <a:t>Correct  unsafe conditions. </a:t>
            </a:r>
          </a:p>
          <a:p>
            <a:pPr marL="453516" indent="-342900" eaLnBrk="1" fontAlgn="auto" hangingPunct="1">
              <a:spcBef>
                <a:spcPts val="324"/>
              </a:spcBef>
              <a:spcAft>
                <a:spcPts val="0"/>
              </a:spcAft>
              <a:buFont typeface="Wingdings 3" pitchFamily="18" charset="2"/>
              <a:buBlip>
                <a:blip r:embed="rId3"/>
              </a:buBlip>
              <a:defRPr/>
            </a:pPr>
            <a:r>
              <a:rPr lang="en-US" sz="2400" dirty="0"/>
              <a:t>Provide personal protective equipment </a:t>
            </a:r>
          </a:p>
          <a:p>
            <a:pPr marL="453516" indent="-342900" eaLnBrk="1" fontAlgn="auto" hangingPunct="1">
              <a:spcBef>
                <a:spcPts val="324"/>
              </a:spcBef>
              <a:spcAft>
                <a:spcPts val="0"/>
              </a:spcAft>
              <a:buFont typeface="Wingdings 3" pitchFamily="18" charset="2"/>
              <a:buBlip>
                <a:blip r:embed="rId3"/>
              </a:buBlip>
              <a:defRPr/>
            </a:pPr>
            <a:r>
              <a:rPr lang="en-US" sz="2400" dirty="0"/>
              <a:t>Provide training at the time of assignment and promote job safety </a:t>
            </a:r>
          </a:p>
          <a:p>
            <a:pPr marL="453516" indent="-342900" eaLnBrk="1" fontAlgn="auto" hangingPunct="1">
              <a:spcBef>
                <a:spcPts val="324"/>
              </a:spcBef>
              <a:spcAft>
                <a:spcPts val="0"/>
              </a:spcAft>
              <a:buFont typeface="Wingdings 3" pitchFamily="18" charset="2"/>
              <a:buBlip>
                <a:blip r:embed="rId3"/>
              </a:buBlip>
              <a:defRPr/>
            </a:pPr>
            <a:r>
              <a:rPr lang="en-US" sz="2400" dirty="0"/>
              <a:t>Encourage supervisors to set a good example </a:t>
            </a:r>
          </a:p>
          <a:p>
            <a:pPr marL="453516" indent="-342900" eaLnBrk="1" fontAlgn="auto" hangingPunct="1">
              <a:spcBef>
                <a:spcPts val="324"/>
              </a:spcBef>
              <a:spcAft>
                <a:spcPts val="0"/>
              </a:spcAft>
              <a:buFont typeface="Wingdings 3" pitchFamily="18" charset="2"/>
              <a:buBlip>
                <a:blip r:embed="rId3"/>
              </a:buBlip>
              <a:defRPr/>
            </a:pPr>
            <a:r>
              <a:rPr lang="en-US" sz="2400" dirty="0"/>
              <a:t>Obtain information about labor laws</a:t>
            </a:r>
          </a:p>
          <a:p>
            <a:pPr marL="453516" indent="-342900" eaLnBrk="1" fontAlgn="auto" hangingPunct="1">
              <a:spcBef>
                <a:spcPts val="324"/>
              </a:spcBef>
              <a:spcAft>
                <a:spcPts val="0"/>
              </a:spcAft>
              <a:buFont typeface="Wingdings 3" pitchFamily="18" charset="2"/>
              <a:buBlip>
                <a:blip r:embed="rId3"/>
              </a:buBlip>
              <a:defRPr/>
            </a:pPr>
            <a:r>
              <a:rPr lang="en-US" sz="2400" dirty="0"/>
              <a:t>Discuss </a:t>
            </a:r>
            <a:r>
              <a:rPr lang="en-US" sz="2400" dirty="0" smtClean="0"/>
              <a:t>onsite </a:t>
            </a:r>
            <a:r>
              <a:rPr lang="en-US" sz="2400" dirty="0"/>
              <a:t>health and safety training for youth with job readiness counselors </a:t>
            </a:r>
          </a:p>
          <a:p>
            <a:pPr marL="621792" lvl="1" eaLnBrk="1" fontAlgn="auto" hangingPunct="1">
              <a:spcBef>
                <a:spcPts val="324"/>
              </a:spcBef>
              <a:spcAft>
                <a:spcPts val="0"/>
              </a:spcAft>
              <a:buFont typeface="Wingdings" pitchFamily="2" charset="2"/>
              <a:buNone/>
              <a:defRPr/>
            </a:pPr>
            <a:endParaRPr lang="en-US" sz="2400" dirty="0"/>
          </a:p>
        </p:txBody>
      </p:sp>
      <p:sp>
        <p:nvSpPr>
          <p:cNvPr id="91138" name="Rectangle 2"/>
          <p:cNvSpPr>
            <a:spLocks noGrp="1" noChangeArrowheads="1"/>
          </p:cNvSpPr>
          <p:nvPr>
            <p:ph type="title"/>
          </p:nvPr>
        </p:nvSpPr>
        <p:spPr>
          <a:xfrm>
            <a:off x="0" y="0"/>
            <a:ext cx="9144000" cy="914400"/>
          </a:xfrm>
        </p:spPr>
        <p:txBody>
          <a:bodyPr/>
          <a:lstStyle/>
          <a:p>
            <a:pPr eaLnBrk="1" fontAlgn="auto" hangingPunct="1">
              <a:spcAft>
                <a:spcPts val="0"/>
              </a:spcAft>
              <a:defRPr/>
            </a:pPr>
            <a:r>
              <a:rPr lang="en-US" sz="4000" dirty="0" smtClean="0">
                <a:effectLst/>
              </a:rPr>
              <a:t>Employer Responsibilities</a:t>
            </a:r>
            <a:endParaRPr lang="en-US" sz="4000" dirty="0">
              <a:effectLst/>
            </a:endParaRP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j038236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077200" y="3810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title"/>
          </p:nvPr>
        </p:nvSpPr>
        <p:spPr>
          <a:xfrm>
            <a:off x="0" y="0"/>
            <a:ext cx="7086600" cy="914400"/>
          </a:xfrm>
        </p:spPr>
        <p:txBody>
          <a:bodyPr>
            <a:normAutofit/>
          </a:bodyPr>
          <a:lstStyle/>
          <a:p>
            <a:pPr eaLnBrk="1" fontAlgn="auto" hangingPunct="1">
              <a:spcAft>
                <a:spcPts val="0"/>
              </a:spcAft>
              <a:defRPr/>
            </a:pPr>
            <a:r>
              <a:rPr lang="en-US" sz="4000" dirty="0">
                <a:effectLst/>
              </a:rPr>
              <a:t>Young Worker Resources</a:t>
            </a:r>
          </a:p>
        </p:txBody>
      </p:sp>
      <p:sp>
        <p:nvSpPr>
          <p:cNvPr id="55300" name="Rectangle 4"/>
          <p:cNvSpPr>
            <a:spLocks noGrp="1" noChangeArrowheads="1"/>
          </p:cNvSpPr>
          <p:nvPr>
            <p:ph type="body" sz="half" idx="1"/>
          </p:nvPr>
        </p:nvSpPr>
        <p:spPr>
          <a:xfrm>
            <a:off x="0" y="1447800"/>
            <a:ext cx="6934200" cy="3505200"/>
          </a:xfrm>
          <a:solidFill>
            <a:schemeClr val="bg1"/>
          </a:solidFill>
        </p:spPr>
        <p:txBody>
          <a:bodyPr/>
          <a:lstStyle/>
          <a:p>
            <a:pPr eaLnBrk="1" hangingPunct="1">
              <a:lnSpc>
                <a:spcPct val="80000"/>
              </a:lnSpc>
              <a:buClr>
                <a:schemeClr val="tx1"/>
              </a:buClr>
              <a:buSzPct val="70000"/>
              <a:buFont typeface="Wingdings 3" pitchFamily="18" charset="2"/>
              <a:buBlip>
                <a:blip r:embed="rId6"/>
              </a:buBlip>
            </a:pPr>
            <a:r>
              <a:rPr lang="en-US" sz="2800" smtClean="0"/>
              <a:t>Serve as a resource and advocate for preventing injury and illness in the workplace.</a:t>
            </a:r>
          </a:p>
          <a:p>
            <a:pPr eaLnBrk="1" hangingPunct="1">
              <a:lnSpc>
                <a:spcPct val="80000"/>
              </a:lnSpc>
              <a:buClr>
                <a:schemeClr val="tx1"/>
              </a:buClr>
              <a:buSzPct val="70000"/>
              <a:buFont typeface="Wingdings 3" pitchFamily="18" charset="2"/>
              <a:buBlip>
                <a:blip r:embed="rId6"/>
              </a:buBlip>
            </a:pPr>
            <a:r>
              <a:rPr lang="en-US" sz="2800" smtClean="0"/>
              <a:t>Discuss occupational health and safety regulations with employers</a:t>
            </a:r>
          </a:p>
          <a:p>
            <a:pPr eaLnBrk="1" hangingPunct="1">
              <a:lnSpc>
                <a:spcPct val="80000"/>
              </a:lnSpc>
              <a:buClr>
                <a:schemeClr val="tx1"/>
              </a:buClr>
              <a:buSzPct val="70000"/>
              <a:buFont typeface="Wingdings 3" pitchFamily="18" charset="2"/>
              <a:buBlip>
                <a:blip r:embed="rId6"/>
              </a:buBlip>
            </a:pPr>
            <a:r>
              <a:rPr lang="en-US" sz="2800" smtClean="0"/>
              <a:t>Investigate serious health and safety problems in the workplace</a:t>
            </a:r>
            <a:r>
              <a:rPr lang="en-US" sz="2000" smtClean="0"/>
              <a:t>.</a:t>
            </a:r>
          </a:p>
          <a:p>
            <a:pPr lvl="1" eaLnBrk="1" hangingPunct="1">
              <a:lnSpc>
                <a:spcPct val="80000"/>
              </a:lnSpc>
              <a:buFont typeface="Wingdings" pitchFamily="2" charset="2"/>
              <a:buNone/>
            </a:pPr>
            <a:endParaRPr lang="en-US" sz="1600" smtClean="0"/>
          </a:p>
          <a:p>
            <a:pPr lvl="1" eaLnBrk="1" hangingPunct="1">
              <a:lnSpc>
                <a:spcPct val="80000"/>
              </a:lnSpc>
              <a:buFont typeface="Wingdings" pitchFamily="2" charset="2"/>
              <a:buNone/>
            </a:pPr>
            <a:endParaRPr lang="en-US" sz="1800" smtClean="0">
              <a:solidFill>
                <a:schemeClr val="folHlink"/>
              </a:solidFill>
            </a:endParaRPr>
          </a:p>
          <a:p>
            <a:pPr lvl="1" eaLnBrk="1" hangingPunct="1">
              <a:lnSpc>
                <a:spcPct val="80000"/>
              </a:lnSpc>
              <a:buFont typeface="Wingdings" pitchFamily="2" charset="2"/>
              <a:buNone/>
            </a:pPr>
            <a:endParaRPr lang="en-US" sz="1400" smtClean="0">
              <a:latin typeface="Impact" pitchFamily="34" charset="0"/>
            </a:endParaRPr>
          </a:p>
        </p:txBody>
      </p:sp>
      <p:pic>
        <p:nvPicPr>
          <p:cNvPr id="55301" name="Picture 6" descr="new MIOSHA logo"/>
          <p:cNvPicPr>
            <a:picLocks noGrp="1" noChangeAspect="1" noChangeArrowheads="1"/>
          </p:cNvPicPr>
          <p:nvPr>
            <p:ph sz="half" idx="2"/>
          </p:nvPr>
        </p:nvPicPr>
        <p:blipFill>
          <a:blip r:embed="rId7" cstate="email">
            <a:extLst>
              <a:ext uri="{28A0092B-C50C-407E-A947-70E740481C1C}">
                <a14:useLocalDpi xmlns:a14="http://schemas.microsoft.com/office/drawing/2010/main"/>
              </a:ext>
            </a:extLst>
          </a:blip>
          <a:srcRect/>
          <a:stretch>
            <a:fillRect/>
          </a:stretch>
        </p:blipFill>
        <p:spPr>
          <a:xfrm>
            <a:off x="6934200" y="2270125"/>
            <a:ext cx="2133600" cy="2530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2" name="Rectangle 5"/>
          <p:cNvSpPr>
            <a:spLocks noChangeArrowheads="1"/>
          </p:cNvSpPr>
          <p:nvPr/>
        </p:nvSpPr>
        <p:spPr bwMode="auto">
          <a:xfrm>
            <a:off x="1077913" y="4916488"/>
            <a:ext cx="753268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gn="ctr">
              <a:lnSpc>
                <a:spcPct val="90000"/>
              </a:lnSpc>
              <a:spcBef>
                <a:spcPct val="20000"/>
              </a:spcBef>
            </a:pPr>
            <a:r>
              <a:rPr lang="en-US" sz="2000" b="1">
                <a:latin typeface="Times New Roman" pitchFamily="18" charset="0"/>
              </a:rPr>
              <a:t>Call 1-800-866-4674 or </a:t>
            </a:r>
          </a:p>
          <a:p>
            <a:pPr lvl="1" algn="ctr">
              <a:lnSpc>
                <a:spcPct val="90000"/>
              </a:lnSpc>
              <a:spcBef>
                <a:spcPct val="20000"/>
              </a:spcBef>
            </a:pPr>
            <a:r>
              <a:rPr lang="en-US" sz="2000" b="1">
                <a:latin typeface="Times New Roman" pitchFamily="18" charset="0"/>
              </a:rPr>
              <a:t>visit the website at </a:t>
            </a:r>
            <a:r>
              <a:rPr lang="en-US" sz="2000" b="1">
                <a:latin typeface="Times New Roman" pitchFamily="18" charset="0"/>
                <a:hlinkClick r:id="rId8"/>
              </a:rPr>
              <a:t>www.michigan.gov/miosha</a:t>
            </a:r>
            <a:endParaRPr lang="en-US" sz="2000" b="1">
              <a:latin typeface="Times New Roman" pitchFamily="18" charset="0"/>
            </a:endParaRPr>
          </a:p>
          <a:p>
            <a:pPr lvl="1" algn="ctr">
              <a:lnSpc>
                <a:spcPct val="90000"/>
              </a:lnSpc>
              <a:spcBef>
                <a:spcPct val="20000"/>
              </a:spcBef>
            </a:pPr>
            <a:r>
              <a:rPr lang="en-US" sz="1800" b="1"/>
              <a:t>Like us on Facebook </a:t>
            </a:r>
            <a:r>
              <a:rPr lang="en-US" sz="1800" b="1">
                <a:hlinkClick r:id="rId9" tooltip="http://www.facebook.com/MichiganOSHA"/>
              </a:rPr>
              <a:t>http://www.facebook.com/MichiganOSHA</a:t>
            </a:r>
            <a:r>
              <a:rPr lang="en-US"/>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809" fill="hold"/>
                                        <p:tgtEl>
                                          <p:spTgt spid="696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963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
            <a:ext cx="9144000" cy="1143000"/>
          </a:xfrm>
        </p:spPr>
        <p:txBody>
          <a:bodyPr>
            <a:normAutofit/>
          </a:bodyPr>
          <a:lstStyle/>
          <a:p>
            <a:pPr algn="ctr">
              <a:defRPr/>
            </a:pPr>
            <a:r>
              <a:rPr lang="en-US" dirty="0" smtClean="0">
                <a:solidFill>
                  <a:schemeClr val="tx1"/>
                </a:solidFill>
                <a:effectLst/>
              </a:rPr>
              <a:t>Teens Do Get Hurt &amp; Sick On The Job</a:t>
            </a:r>
            <a:endParaRPr lang="en-US" dirty="0">
              <a:solidFill>
                <a:schemeClr val="tx1"/>
              </a:solidFill>
              <a:effectLst/>
            </a:endParaRPr>
          </a:p>
        </p:txBody>
      </p:sp>
      <p:sp>
        <p:nvSpPr>
          <p:cNvPr id="17412" name="Text Placeholder 4"/>
          <p:cNvSpPr>
            <a:spLocks noGrp="1"/>
          </p:cNvSpPr>
          <p:nvPr>
            <p:ph type="body" sz="half" idx="3"/>
          </p:nvPr>
        </p:nvSpPr>
        <p:spPr>
          <a:xfrm>
            <a:off x="4645025" y="5410200"/>
            <a:ext cx="4041775" cy="762000"/>
          </a:xfrm>
        </p:spPr>
        <p:txBody>
          <a:bodyPr/>
          <a:lstStyle/>
          <a:p>
            <a:endParaRPr lang="en-US" smtClean="0"/>
          </a:p>
        </p:txBody>
      </p:sp>
      <p:sp>
        <p:nvSpPr>
          <p:cNvPr id="17413" name="Content Placeholder 1"/>
          <p:cNvSpPr>
            <a:spLocks noGrp="1"/>
          </p:cNvSpPr>
          <p:nvPr>
            <p:ph sz="quarter" idx="2"/>
          </p:nvPr>
        </p:nvSpPr>
        <p:spPr>
          <a:xfrm>
            <a:off x="228600" y="1143000"/>
            <a:ext cx="4040188" cy="5333999"/>
          </a:xfrm>
          <a:ln>
            <a:prstDash val="solid"/>
          </a:ln>
        </p:spPr>
        <p:txBody>
          <a:bodyPr/>
          <a:lstStyle/>
          <a:p>
            <a:r>
              <a:rPr lang="en-US" dirty="0" smtClean="0">
                <a:latin typeface="Myriad Pro"/>
              </a:rPr>
              <a:t>Teens are injured at higher rates than adults.</a:t>
            </a:r>
          </a:p>
          <a:p>
            <a:r>
              <a:rPr lang="en-US" dirty="0" smtClean="0">
                <a:latin typeface="Myriad Pro"/>
              </a:rPr>
              <a:t>About 70,000 teens go to a hospital emergency room for treatment of a workplace injury.</a:t>
            </a:r>
          </a:p>
          <a:p>
            <a:r>
              <a:rPr lang="en-US" dirty="0" smtClean="0">
                <a:latin typeface="Myriad Pro"/>
              </a:rPr>
              <a:t> </a:t>
            </a:r>
            <a:r>
              <a:rPr lang="en-US" dirty="0">
                <a:latin typeface="Myriad Pro"/>
              </a:rPr>
              <a:t>This isn’t about “accidents” – the problem is UNSAFE </a:t>
            </a:r>
            <a:r>
              <a:rPr lang="en-US" dirty="0" smtClean="0">
                <a:latin typeface="Myriad Pro"/>
              </a:rPr>
              <a:t>WORKPLACES !!!</a:t>
            </a:r>
          </a:p>
          <a:p>
            <a:endParaRPr lang="en-US" dirty="0" smtClean="0">
              <a:latin typeface="Myriad Pro"/>
            </a:endParaRPr>
          </a:p>
        </p:txBody>
      </p:sp>
      <p:sp>
        <p:nvSpPr>
          <p:cNvPr id="17414" name="Content Placeholder 5"/>
          <p:cNvSpPr>
            <a:spLocks noGrp="1"/>
          </p:cNvSpPr>
          <p:nvPr>
            <p:ph sz="quarter" idx="4"/>
          </p:nvPr>
        </p:nvSpPr>
        <p:spPr>
          <a:xfrm>
            <a:off x="4343400" y="1143000"/>
            <a:ext cx="4648200" cy="5334000"/>
          </a:xfrm>
          <a:ln w="41275">
            <a:solidFill>
              <a:srgbClr val="00B0F0"/>
            </a:solidFill>
            <a:prstDash val="solid"/>
          </a:ln>
        </p:spPr>
        <p:txBody>
          <a:bodyPr/>
          <a:lstStyle/>
          <a:p>
            <a:pPr marL="107950" indent="0">
              <a:spcBef>
                <a:spcPct val="0"/>
              </a:spcBef>
              <a:buFont typeface="Wingdings 3" pitchFamily="18" charset="2"/>
              <a:buNone/>
            </a:pPr>
            <a:r>
              <a:rPr lang="en-US" dirty="0" smtClean="0">
                <a:latin typeface="Myriad Pro"/>
              </a:rPr>
              <a:t>A teen remained in intensive care after his arm became stuck in a </a:t>
            </a:r>
            <a:r>
              <a:rPr lang="en-US" dirty="0" smtClean="0">
                <a:solidFill>
                  <a:srgbClr val="FF0000"/>
                </a:solidFill>
                <a:latin typeface="Myriad Pro"/>
                <a:hlinkClick r:id="rId2"/>
              </a:rPr>
              <a:t>roller brush that cleans snow from a ski conveyor lift</a:t>
            </a:r>
            <a:r>
              <a:rPr lang="en-US" dirty="0" smtClean="0">
                <a:solidFill>
                  <a:srgbClr val="000000"/>
                </a:solidFill>
                <a:latin typeface="Myriad Pro"/>
              </a:rPr>
              <a:t/>
            </a:r>
            <a:br>
              <a:rPr lang="en-US" dirty="0" smtClean="0">
                <a:solidFill>
                  <a:srgbClr val="000000"/>
                </a:solidFill>
                <a:latin typeface="Myriad Pro"/>
              </a:rPr>
            </a:br>
            <a:endParaRPr lang="en-US" dirty="0" smtClean="0">
              <a:solidFill>
                <a:srgbClr val="000000"/>
              </a:solidFill>
              <a:latin typeface="Myriad Pro"/>
            </a:endParaRPr>
          </a:p>
        </p:txBody>
      </p:sp>
      <p:pic>
        <p:nvPicPr>
          <p:cNvPr id="17415" name="Picture 3"/>
          <p:cNvPicPr>
            <a:picLocks noChangeAspect="1" noChangeArrowheads="1"/>
          </p:cNvPicPr>
          <p:nvPr/>
        </p:nvPicPr>
        <p:blipFill>
          <a:blip r:embed="rId3"/>
          <a:srcRect/>
          <a:stretch>
            <a:fillRect/>
          </a:stretch>
        </p:blipFill>
        <p:spPr bwMode="auto">
          <a:xfrm>
            <a:off x="4572000" y="3505200"/>
            <a:ext cx="4219575" cy="2809875"/>
          </a:xfrm>
          <a:prstGeom prst="rect">
            <a:avLst/>
          </a:prstGeom>
          <a:noFill/>
          <a:ln w="9525">
            <a:noFill/>
            <a:miter lim="800000"/>
            <a:headEnd/>
            <a:tailEnd/>
          </a:ln>
        </p:spPr>
      </p:pic>
    </p:spTree>
    <p:extLst>
      <p:ext uri="{BB962C8B-B14F-4D97-AF65-F5344CB8AC3E}">
        <p14:creationId xmlns:p14="http://schemas.microsoft.com/office/powerpoint/2010/main" val="175411847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76200" y="1524000"/>
            <a:ext cx="6248400" cy="4525963"/>
          </a:xfrm>
        </p:spPr>
        <p:txBody>
          <a:bodyPr/>
          <a:lstStyle/>
          <a:p>
            <a:pPr eaLnBrk="1" hangingPunct="1"/>
            <a:r>
              <a:rPr lang="en-US" smtClean="0"/>
              <a:t>Onsite Consultation Program</a:t>
            </a:r>
          </a:p>
          <a:p>
            <a:pPr eaLnBrk="1" hangingPunct="1"/>
            <a:r>
              <a:rPr lang="en-US" smtClean="0"/>
              <a:t>Education and Training Program</a:t>
            </a:r>
          </a:p>
          <a:p>
            <a:pPr eaLnBrk="1" hangingPunct="1"/>
            <a:r>
              <a:rPr lang="en-US" smtClean="0"/>
              <a:t>Seminars and Workshops</a:t>
            </a:r>
          </a:p>
          <a:p>
            <a:pPr eaLnBrk="1" hangingPunct="1"/>
            <a:r>
              <a:rPr lang="en-US" smtClean="0"/>
              <a:t>Hazard Surveys</a:t>
            </a:r>
          </a:p>
          <a:p>
            <a:pPr eaLnBrk="1" hangingPunct="1"/>
            <a:r>
              <a:rPr lang="en-US" smtClean="0"/>
              <a:t>CET Publications Library</a:t>
            </a:r>
          </a:p>
          <a:p>
            <a:pPr eaLnBrk="1" hangingPunct="1"/>
            <a:r>
              <a:rPr lang="en-US" smtClean="0"/>
              <a:t>Free Video Loan Library</a:t>
            </a:r>
          </a:p>
          <a:p>
            <a:pPr eaLnBrk="1" hangingPunct="1"/>
            <a:r>
              <a:rPr lang="en-US" smtClean="0"/>
              <a:t>Self-Help Program</a:t>
            </a:r>
          </a:p>
        </p:txBody>
      </p:sp>
      <p:sp>
        <p:nvSpPr>
          <p:cNvPr id="71682" name="Rectangle 2"/>
          <p:cNvSpPr>
            <a:spLocks noGrp="1" noChangeArrowheads="1"/>
          </p:cNvSpPr>
          <p:nvPr>
            <p:ph type="title"/>
          </p:nvPr>
        </p:nvSpPr>
        <p:spPr>
          <a:xfrm>
            <a:off x="0" y="0"/>
            <a:ext cx="8610600" cy="1276350"/>
          </a:xfrm>
        </p:spPr>
        <p:txBody>
          <a:bodyPr>
            <a:noAutofit/>
          </a:bodyPr>
          <a:lstStyle/>
          <a:p>
            <a:pPr eaLnBrk="1" fontAlgn="auto" hangingPunct="1">
              <a:spcAft>
                <a:spcPts val="0"/>
              </a:spcAft>
              <a:defRPr/>
            </a:pPr>
            <a:r>
              <a:rPr lang="en-US" sz="4000" dirty="0">
                <a:effectLst/>
              </a:rPr>
              <a:t>MIOSHA Consultation Education </a:t>
            </a:r>
            <a:br>
              <a:rPr lang="en-US" sz="4000" dirty="0">
                <a:effectLst/>
              </a:rPr>
            </a:br>
            <a:r>
              <a:rPr lang="en-US" sz="4000" dirty="0">
                <a:effectLst/>
              </a:rPr>
              <a:t>&amp; Training Division</a:t>
            </a:r>
          </a:p>
        </p:txBody>
      </p:sp>
      <p:sp>
        <p:nvSpPr>
          <p:cNvPr id="71684" name="WordArt 4"/>
          <p:cNvSpPr>
            <a:spLocks noChangeArrowheads="1" noChangeShapeType="1" noTextEdit="1"/>
          </p:cNvSpPr>
          <p:nvPr/>
        </p:nvSpPr>
        <p:spPr bwMode="auto">
          <a:xfrm>
            <a:off x="6096000" y="3276600"/>
            <a:ext cx="2362200" cy="1636713"/>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FREE</a:t>
            </a:r>
          </a:p>
        </p:txBody>
      </p:sp>
      <p:sp>
        <p:nvSpPr>
          <p:cNvPr id="56325" name="Rectangle 5"/>
          <p:cNvSpPr>
            <a:spLocks noChangeArrowheads="1"/>
          </p:cNvSpPr>
          <p:nvPr/>
        </p:nvSpPr>
        <p:spPr bwMode="auto">
          <a:xfrm>
            <a:off x="304800" y="5511800"/>
            <a:ext cx="184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1600">
              <a:latin typeface="Verdana" pitchFamily="34" charset="0"/>
            </a:endParaRPr>
          </a:p>
          <a:p>
            <a:pPr eaLnBrk="0" hangingPunct="0"/>
            <a:endParaRPr lang="en-US" sz="160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0.10364 0.11991 C -0.12257 0.12616 -0.14149 0.12199 -0.16024 0.11713 C -0.17257 0.11366 -0.18489 0.11181 -0.19722 0.10834 C -0.22135 0.10162 -0.24427 0.09121 -0.26892 0.08773 C -0.28697 0.0757 -0.26701 0.0875 -0.29062 0.07917 C -0.30642 0.07385 -0.32552 0.06713 -0.34062 0.05903 C -0.36232 0.04746 -0.38229 0.02986 -0.40156 0.01273 C -0.4085 0.00648 -0.41545 -0.00046 -0.42326 -0.00463 C -0.42691 -0.00648 -0.43072 -0.00787 -0.4342 -0.01041 C -0.44427 -0.01782 -0.44982 -0.02963 -0.46024 -0.03657 C -0.47534 -0.06389 -0.4967 -0.08217 -0.51232 -0.10902 C -0.52916 -0.13773 -0.53697 -0.17407 -0.54496 -0.20764 C -0.54427 -0.22893 -0.54479 -0.25023 -0.54288 -0.27129 C -0.54218 -0.27847 -0.53281 -0.28565 -0.52986 -0.28889 C -0.52048 -0.2993 -0.49513 -0.31065 -0.48194 -0.31481 C -0.46267 -0.31134 -0.44566 -0.30092 -0.42986 -0.28588 C -0.42725 -0.28356 -0.42586 -0.2794 -0.42326 -0.27708 C -0.41632 -0.2706 -0.40833 -0.26643 -0.40156 -0.25972 C -0.39583 -0.25393 -0.38854 -0.25 -0.3842 -0.24236 C -0.38194 -0.23842 -0.38038 -0.23379 -0.3776 -0.23078 C -0.37586 -0.22893 -0.37326 -0.22893 -0.371 -0.22801 C -0.36128 -0.20972 -0.35954 -0.20717 -0.3559 -0.18727 C -0.35659 -0.1669 -0.35607 -0.14652 -0.35798 -0.12639 C -0.35902 -0.11481 -0.37257 -0.10694 -0.37986 -0.10625 C -0.39947 -0.10463 -0.41892 -0.10416 -0.43854 -0.10324 C -0.46336 -0.09236 -0.49253 -0.09815 -0.51892 -0.09467 C -0.53767 -0.08958 -0.55607 -0.08264 -0.57326 -0.07129 C -0.60052 -0.05324 -0.62013 -0.01597 -0.62986 0.0213 C -0.6276 0.11644 -0.62708 0.18658 -0.57986 0.26181 C -0.56892 0.2794 -0.55486 0.28935 -0.54062 0.30255 C -0.5368 0.30602 -0.50763 0.31019 -0.50156 0.31088 C -0.48489 0.31019 -0.46822 0.31042 -0.45156 0.3081 C -0.44062 0.30672 -0.42986 0.29653 -0.41892 0.29375 C -0.40052 0.28125 -0.38055 0.27408 -0.36232 0.26181 C -0.36007 0.26019 -0.35833 0.25741 -0.3559 0.25625 C -0.3375 0.24514 -0.33246 0.24584 -0.31892 0.23588 C -0.30833 0.22801 -0.30034 0.21875 -0.29062 0.20973 C -0.28663 0.20579 -0.27361 0.19491 -0.26892 0.18959 C -0.24947 0.16621 -0.23263 0.13773 -0.21892 0.10834 C -0.21527 0.1007 -0.21111 0.09329 -0.20798 0.08519 C -0.20277 0.07107 -0.20468 0.06459 -0.19496 0.05625 C -0.19288 0.05139 -0.19045 0.04676 -0.18854 0.04167 C -0.1868 0.03704 -0.18611 0.03172 -0.1842 0.02709 C -0.17222 -0.00208 -0.17864 0.02153 -0.16892 -0.00463 C -0.16371 -0.01852 -0.16128 -0.03356 -0.15156 -0.04236 C -0.14618 -0.06342 -0.15382 -0.03796 -0.14288 -0.05972 C -0.14166 -0.06227 -0.14166 -0.06574 -0.14062 -0.06852 C -0.13941 -0.07152 -0.13767 -0.0743 -0.13628 -0.07708 C -0.13177 -0.09629 -0.12066 -0.10972 -0.11024 -0.12361 C -0.10954 -0.12639 -0.10937 -0.12986 -0.10798 -0.13217 C -0.10347 -0.13958 -0.09288 -0.15277 -0.09288 -0.15277 C -0.08767 -0.17315 -0.09531 -0.14815 -0.08194 -0.17014 C -0.08055 -0.17245 -0.08142 -0.17662 -0.07986 -0.1787 C -0.07013 -0.19166 -0.06423 -0.1949 -0.05364 -0.20185 C -0.04635 -0.20092 -0.03906 -0.20092 -0.03194 -0.19884 C -0.02882 -0.19791 -0.02621 -0.19444 -0.02326 -0.19305 C 0.00504 -0.17916 -0.03819 -0.20486 -0.00364 -0.18449 C 0.00868 -0.17731 0.01806 -0.16875 0.03108 -0.16435 C 0.03438 -0.16111 0.04428 -0.15301 0.04636 -0.14953 C 0.0507 -0.14259 0.05313 -0.13379 0.05712 -0.12639 C 0.06719 -0.06227 0.06702 0.01551 0.0441 0.07616 C 0.04184 0.09213 0.03594 0.12454 0.029 0.13704 C 0.02743 0.14005 0.02431 0.14051 0.0224 0.14306 C 0.0198 0.14653 0.01841 0.15116 0.0158 0.15463 C 0.00955 0.16297 0.00018 0.16829 -0.00798 0.17176 C -0.02326 0.18542 -0.03107 0.17963 -0.05156 0.17778 C -0.0559 0.1757 -0.06076 0.17523 -0.06458 0.17176 C -0.06892 0.16783 -0.0776 0.16019 -0.0776 0.16019 C -0.07899 0.15741 -0.08003 0.15417 -0.08194 0.15185 C -0.08385 0.14908 -0.08697 0.14861 -0.08854 0.14584 C -0.09218 0.13982 -0.09236 0.12709 -0.09496 0.11991 C -0.09809 0.11088 -0.10191 0.10185 -0.1059 0.09375 C -0.10937 0.07917 -0.11423 0.06991 -0.12326 0.06204 C -0.12621 0.06297 -0.12968 0.06227 -0.13194 0.06459 C -0.13368 0.06667 -0.13316 0.07084 -0.1342 0.07361 C -0.13541 0.07662 -0.13715 0.07917 -0.13854 0.08218 C -0.14357 0.10324 -0.14427 0.10533 -0.14062 0.13426 C -0.13993 0.14051 -0.13767 0.14584 -0.13628 0.15185 C -0.13559 0.15463 -0.1342 0.16019 -0.1342 0.16019 C -0.13072 0.13797 -0.12829 0.11528 -0.12326 0.09375 C -0.12257 0.08125 -0.12482 0.0676 -0.121 0.05625 C -0.12083 0.05602 -0.11562 0.07801 -0.11458 0.08218 C -0.1092 0.10324 -0.10329 0.11482 -0.08628 0.12292 C -0.05729 0.1206 -0.05191 0.125 -0.03194 0.11088 C -0.02882 0.10486 -0.01753 0.08218 -0.02986 0.07616 C -0.04218 0.0706 -0.0559 0.07454 -0.06892 0.07361 C -0.07586 0.06736 -0.08263 0.06273 -0.09062 0.05903 C -0.10816 0.05996 -0.12916 0.05023 -0.14288 0.06459 C -0.14496 0.0669 -0.14531 0.07107 -0.14722 0.07361 C -0.14895 0.07593 -0.15156 0.07755 -0.15364 0.07917 C -0.15503 0.08218 -0.15607 0.08565 -0.15798 0.08773 C -0.15989 0.09051 -0.16302 0.09074 -0.16458 0.09375 C -0.16597 0.09607 -0.16562 0.09977 -0.16666 0.10232 C -0.16788 0.10556 -0.16996 0.10787 -0.171 0.11088 C -0.17291 0.11667 -0.17534 0.12871 -0.17534 0.12871 C -0.17465 0.13635 -0.17534 0.14445 -0.17326 0.15185 C -0.17222 0.15556 -0.16284 0.15973 -0.16024 0.16019 C -0.15017 0.16297 -0.13993 0.16389 -0.12986 0.16621 C -0.06371 0.19607 0.02605 0.16991 0.08108 0.16898 C 0.08542 0.16505 0.08976 0.16135 0.0941 0.15741 C 0.09636 0.15579 0.1007 0.15185 0.1007 0.15185 C 0.10921 0.13496 0.11441 0.11968 0.11806 0.09931 C 0.12101 0.08264 0.12032 0.07454 0.13108 0.06459 C 0.13125 0.06343 0.13438 0.04676 0.13542 0.04445 C 0.13924 0.03542 0.14306 0.0331 0.14636 0.02431 C 0.15695 -0.00393 0.14497 0.02084 0.15504 0.00116 C 0.16059 -0.02986 0.15296 0.00718 0.16146 -0.01921 C 0.16546 -0.03171 0.16702 -0.04676 0.17014 -0.05972 C 0.1691 -0.1324 0.17726 -0.18819 0.16146 -0.25115 C 0.15747 -0.26713 0.15782 -0.28333 0.1507 -0.29745 C 0.15 -0.30231 0.14983 -0.3074 0.14844 -0.31203 C 0.14757 -0.31527 0.14497 -0.31736 0.1441 -0.3206 C 0.14028 -0.33565 0.14184 -0.34236 0.13542 -0.35555 C 0.13178 -0.37592 0.13594 -0.35902 0.12674 -0.3787 C 0.125 -0.3824 0.12431 -0.3868 0.1224 -0.39027 C 0.11546 -0.40254 0.10296 -0.41157 0.09202 -0.4162 C 0.0724 -0.41527 0.05296 -0.41504 0.03334 -0.41342 C 0.03039 -0.41319 0.02709 -0.4125 0.02466 -0.41041 C 0.0224 -0.40856 0.02188 -0.4044 0.02014 -0.40185 C 0.01598 -0.39583 0.01042 -0.39143 0.00712 -0.38449 C 0.00573 -0.38148 0.00452 -0.37824 0.00278 -0.37569 C -0.00121 -0.36967 -0.0059 -0.36412 -0.01024 -0.35833 C -0.01666 -0.34977 -0.02222 -0.33402 -0.0276 -0.32361 C -0.02899 -0.32083 -0.03159 -0.30555 -0.03194 -0.30324 C -0.03454 -0.28773 -0.03697 -0.27222 -0.04062 -0.25694 C -0.04513 -0.20509 -0.04635 -0.16065 -0.04288 -0.10625 C -0.04218 -0.09421 -0.03194 -0.09768 -0.03194 -0.08588 " pathEditMode="relative" ptsTypes="ffffffffffffffffffffffffffffffffffffffffffffffffffffffffffffffffffffffffffffffffffffffffffffffffffffffffffffffffffffffffffffffA">
                                      <p:cBhvr>
                                        <p:cTn id="6" dur="1000" fill="hold"/>
                                        <p:tgtEl>
                                          <p:spTgt spid="71684"/>
                                        </p:tgtEl>
                                        <p:attrNameLst>
                                          <p:attrName>ppt_x</p:attrName>
                                          <p:attrName>ppt_y</p:attrName>
                                        </p:attrNameLst>
                                      </p:cBhvr>
                                    </p:animMotion>
                                  </p:childTnLst>
                                </p:cTn>
                              </p:par>
                            </p:childTnLst>
                          </p:cTn>
                        </p:par>
                        <p:par>
                          <p:cTn id="7" fill="hold" nodeType="afterGroup">
                            <p:stCondLst>
                              <p:cond delay="1000"/>
                            </p:stCondLst>
                            <p:childTnLst>
                              <p:par>
                                <p:cTn id="8" presetID="8" presetClass="emph" presetSubtype="0" fill="hold" grpId="1" nodeType="afterEffect">
                                  <p:stCondLst>
                                    <p:cond delay="0"/>
                                  </p:stCondLst>
                                  <p:childTnLst>
                                    <p:animRot by="21600000">
                                      <p:cBhvr>
                                        <p:cTn id="9" dur="2000" fill="hold"/>
                                        <p:tgtEl>
                                          <p:spTgt spid="716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71684" grpId="1"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733015316"/>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$200</a:t>
            </a:r>
            <a:endParaRPr lang="en-US" sz="1800" dirty="0">
              <a:solidFill>
                <a:prstClr val="black"/>
              </a:solidFill>
              <a:latin typeface="Myriad Pro"/>
            </a:endParaRPr>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$300</a:t>
            </a:r>
            <a:endParaRPr lang="en-US" sz="1800" dirty="0">
              <a:solidFill>
                <a:prstClr val="black"/>
              </a:solidFill>
              <a:latin typeface="Myriad Pro"/>
            </a:endParaRPr>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$400</a:t>
            </a:r>
            <a:endParaRPr lang="en-US" sz="1800" dirty="0">
              <a:solidFill>
                <a:prstClr val="black"/>
              </a:solidFill>
              <a:latin typeface="Myriad Pro"/>
            </a:endParaRPr>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$500</a:t>
            </a:r>
            <a:endParaRPr lang="en-US" sz="1800" dirty="0">
              <a:solidFill>
                <a:prstClr val="black"/>
              </a:solidFill>
              <a:latin typeface="Myriad Pro"/>
            </a:endParaRPr>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$100</a:t>
            </a:r>
            <a:endParaRPr lang="en-US" sz="1800" dirty="0">
              <a:solidFill>
                <a:prstClr val="black"/>
              </a:solidFill>
              <a:latin typeface="Myriad Pro"/>
            </a:endParaRPr>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$200</a:t>
            </a:r>
            <a:endParaRPr lang="en-US" sz="1800" dirty="0">
              <a:solidFill>
                <a:prstClr val="black"/>
              </a:solidFill>
              <a:latin typeface="Myriad Pro"/>
            </a:endParaRPr>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$300</a:t>
            </a:r>
            <a:endParaRPr lang="en-US" sz="1800" dirty="0">
              <a:solidFill>
                <a:prstClr val="black"/>
              </a:solidFill>
              <a:latin typeface="Myriad Pro"/>
            </a:endParaRPr>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$400</a:t>
            </a:r>
            <a:endParaRPr lang="en-US" sz="1800" dirty="0">
              <a:solidFill>
                <a:prstClr val="black"/>
              </a:solidFill>
              <a:latin typeface="Myriad Pro"/>
            </a:endParaRPr>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$500</a:t>
            </a:r>
            <a:endParaRPr lang="en-US" sz="1800" dirty="0">
              <a:solidFill>
                <a:prstClr val="black"/>
              </a:solidFill>
              <a:latin typeface="Myriad Pro"/>
            </a:endParaRPr>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$100</a:t>
            </a:r>
            <a:endParaRPr lang="en-US" sz="1800" dirty="0">
              <a:solidFill>
                <a:prstClr val="black"/>
              </a:solidFill>
              <a:latin typeface="Myriad Pro"/>
            </a:endParaRPr>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$200</a:t>
            </a:r>
            <a:endParaRPr lang="en-US" sz="1800" dirty="0">
              <a:solidFill>
                <a:prstClr val="black"/>
              </a:solidFill>
              <a:latin typeface="Myriad Pro"/>
            </a:endParaRPr>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$300</a:t>
            </a:r>
            <a:endParaRPr lang="en-US" sz="1800" dirty="0">
              <a:solidFill>
                <a:prstClr val="black"/>
              </a:solidFill>
              <a:latin typeface="Myriad Pro"/>
            </a:endParaRPr>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$400</a:t>
            </a:r>
            <a:endParaRPr lang="en-US" sz="1800" dirty="0">
              <a:solidFill>
                <a:prstClr val="black"/>
              </a:solidFill>
              <a:latin typeface="Myriad Pro"/>
            </a:endParaRPr>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$500</a:t>
            </a:r>
            <a:endParaRPr lang="en-US" sz="1800" dirty="0">
              <a:solidFill>
                <a:prstClr val="black"/>
              </a:solidFill>
              <a:latin typeface="Myriad Pro"/>
            </a:endParaRPr>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$100</a:t>
            </a:r>
            <a:endParaRPr lang="en-US" sz="1800" dirty="0">
              <a:solidFill>
                <a:prstClr val="black"/>
              </a:solidFill>
              <a:latin typeface="Myriad Pro"/>
            </a:endParaRPr>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$200</a:t>
            </a:r>
            <a:endParaRPr lang="en-US" sz="1800" dirty="0">
              <a:solidFill>
                <a:prstClr val="black"/>
              </a:solidFill>
              <a:latin typeface="Myriad Pro"/>
            </a:endParaRPr>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$300</a:t>
            </a:r>
            <a:endParaRPr lang="en-US" sz="1800" dirty="0">
              <a:solidFill>
                <a:prstClr val="black"/>
              </a:solidFill>
              <a:latin typeface="Myriad Pro"/>
            </a:endParaRPr>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$400</a:t>
            </a:r>
            <a:endParaRPr lang="en-US" sz="1800" dirty="0">
              <a:solidFill>
                <a:prstClr val="black"/>
              </a:solidFill>
              <a:latin typeface="Myriad Pro"/>
            </a:endParaRPr>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$500</a:t>
            </a:r>
            <a:endParaRPr lang="en-US" sz="1800" dirty="0">
              <a:solidFill>
                <a:prstClr val="black"/>
              </a:solidFill>
              <a:latin typeface="Myriad Pro"/>
            </a:endParaRPr>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pPr fontAlgn="auto">
              <a:spcBef>
                <a:spcPts val="0"/>
              </a:spcBef>
              <a:spcAft>
                <a:spcPts val="0"/>
              </a:spcAft>
            </a:pPr>
            <a:r>
              <a:rPr lang="en-US" sz="1800" dirty="0" smtClean="0">
                <a:solidFill>
                  <a:prstClr val="black"/>
                </a:solidFill>
                <a:latin typeface="Myriad Pro"/>
              </a:rPr>
              <a:t>$100</a:t>
            </a:r>
            <a:endParaRPr lang="en-US" sz="1800" dirty="0">
              <a:solidFill>
                <a:prstClr val="black"/>
              </a:solidFill>
              <a:latin typeface="Myriad Pro"/>
            </a:endParaRPr>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fontAlgn="auto">
              <a:spcBef>
                <a:spcPts val="0"/>
              </a:spcBef>
              <a:spcAft>
                <a:spcPts val="0"/>
              </a:spcAft>
            </a:pPr>
            <a:r>
              <a:rPr lang="en-US" sz="2200" dirty="0">
                <a:solidFill>
                  <a:srgbClr val="C00000"/>
                </a:solidFill>
                <a:latin typeface="Myriad Pro"/>
              </a:rPr>
              <a:t>      Questions</a:t>
            </a:r>
            <a:r>
              <a:rPr lang="en-US" sz="1800" dirty="0">
                <a:solidFill>
                  <a:srgbClr val="C00000"/>
                </a:solidFill>
                <a:latin typeface="Myriad Pro"/>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These </a:t>
            </a:r>
            <a:r>
              <a:rPr lang="en-US" sz="1800" dirty="0">
                <a:solidFill>
                  <a:srgbClr val="C00000"/>
                </a:solidFill>
                <a:latin typeface="Myriad Pro"/>
              </a:rPr>
              <a:t>laws </a:t>
            </a:r>
            <a:r>
              <a:rPr lang="en-US" sz="1800" dirty="0" smtClean="0">
                <a:solidFill>
                  <a:srgbClr val="C00000"/>
                </a:solidFill>
                <a:latin typeface="Myriad Pro"/>
              </a:rPr>
              <a:t>protect teens </a:t>
            </a:r>
            <a:r>
              <a:rPr lang="en-US" sz="1800" dirty="0">
                <a:solidFill>
                  <a:srgbClr val="C00000"/>
                </a:solidFill>
                <a:latin typeface="Myriad Pro"/>
              </a:rPr>
              <a:t>from</a:t>
            </a:r>
          </a:p>
          <a:p>
            <a:pPr algn="ctr" fontAlgn="auto">
              <a:spcBef>
                <a:spcPts val="0"/>
              </a:spcBef>
              <a:spcAft>
                <a:spcPts val="0"/>
              </a:spcAft>
            </a:pPr>
            <a:r>
              <a:rPr lang="en-US" sz="1800" dirty="0">
                <a:solidFill>
                  <a:srgbClr val="C00000"/>
                </a:solidFill>
                <a:latin typeface="Myriad Pro"/>
              </a:rPr>
              <a:t>working too </a:t>
            </a:r>
            <a:r>
              <a:rPr lang="en-US" sz="1800" dirty="0" smtClean="0">
                <a:solidFill>
                  <a:srgbClr val="C00000"/>
                </a:solidFill>
                <a:latin typeface="Myriad Pro"/>
              </a:rPr>
              <a:t>long, too </a:t>
            </a:r>
            <a:r>
              <a:rPr lang="en-US" sz="1800" dirty="0">
                <a:solidFill>
                  <a:srgbClr val="C00000"/>
                </a:solidFill>
                <a:latin typeface="Myriad Pro"/>
              </a:rPr>
              <a:t>late,</a:t>
            </a:r>
          </a:p>
          <a:p>
            <a:pPr algn="ctr" fontAlgn="auto">
              <a:spcBef>
                <a:spcPts val="0"/>
              </a:spcBef>
              <a:spcAft>
                <a:spcPts val="0"/>
              </a:spcAft>
            </a:pPr>
            <a:r>
              <a:rPr lang="en-US" sz="1800" dirty="0">
                <a:solidFill>
                  <a:srgbClr val="C00000"/>
                </a:solidFill>
                <a:latin typeface="Myriad Pro"/>
              </a:rPr>
              <a:t>or too </a:t>
            </a:r>
            <a:r>
              <a:rPr lang="en-US" sz="1800" dirty="0" smtClean="0">
                <a:solidFill>
                  <a:srgbClr val="C00000"/>
                </a:solidFill>
                <a:latin typeface="Myriad Pro"/>
              </a:rPr>
              <a:t>early.</a:t>
            </a:r>
            <a:endParaRPr lang="en-US" sz="1000" dirty="0" smtClean="0">
              <a:solidFill>
                <a:srgbClr val="C00000"/>
              </a:solidFill>
              <a:latin typeface="Myriad Pro"/>
            </a:endParaRPr>
          </a:p>
          <a:p>
            <a:pPr algn="r" fontAlgn="auto">
              <a:spcBef>
                <a:spcPts val="0"/>
              </a:spcBef>
              <a:spcAft>
                <a:spcPts val="0"/>
              </a:spcAft>
            </a:pPr>
            <a:endParaRPr lang="en-US" sz="1000" dirty="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to close </a:t>
            </a:r>
            <a:endParaRPr lang="en-US" sz="1000" dirty="0">
              <a:solidFill>
                <a:srgbClr val="C00000"/>
              </a:solidFill>
              <a:latin typeface="Myriad Pro"/>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You have to be this old to operate a forklift.</a:t>
            </a:r>
          </a:p>
          <a:p>
            <a:pPr algn="ctr" fontAlgn="auto">
              <a:spcBef>
                <a:spcPts val="0"/>
              </a:spcBef>
              <a:spcAft>
                <a:spcPts val="0"/>
              </a:spcAft>
            </a:pPr>
            <a:r>
              <a:rPr lang="en-US" sz="1000" dirty="0">
                <a:solidFill>
                  <a:srgbClr val="C00000"/>
                </a:solidFill>
                <a:latin typeface="Myriad Pro"/>
              </a:rPr>
              <a:t> </a:t>
            </a:r>
            <a:r>
              <a:rPr lang="en-US" sz="1000" dirty="0" smtClean="0">
                <a:solidFill>
                  <a:srgbClr val="C00000"/>
                </a:solidFill>
                <a:latin typeface="Myriad Pro"/>
              </a:rPr>
              <a:t>   </a:t>
            </a:r>
          </a:p>
          <a:p>
            <a:pPr algn="r" fontAlgn="auto">
              <a:spcBef>
                <a:spcPts val="0"/>
              </a:spcBef>
              <a:spcAft>
                <a:spcPts val="0"/>
              </a:spcAft>
            </a:pPr>
            <a:endParaRPr lang="en-US" sz="1000" dirty="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                        Click </a:t>
            </a:r>
            <a:r>
              <a:rPr lang="en-US" sz="1000" dirty="0">
                <a:solidFill>
                  <a:srgbClr val="C00000"/>
                </a:solidFill>
                <a:latin typeface="Myriad Pro"/>
              </a:rPr>
              <a:t>to close </a:t>
            </a:r>
            <a:endParaRPr lang="en-US" sz="1800" dirty="0" smtClean="0">
              <a:solidFill>
                <a:srgbClr val="C00000"/>
              </a:solidFill>
              <a:latin typeface="Myriad Pro"/>
            </a:endParaRPr>
          </a:p>
          <a:p>
            <a:pPr algn="ctr" fontAlgn="auto">
              <a:spcBef>
                <a:spcPts val="0"/>
              </a:spcBef>
              <a:spcAft>
                <a:spcPts val="0"/>
              </a:spcAft>
            </a:pPr>
            <a:endParaRPr lang="en-US" sz="1800" dirty="0">
              <a:solidFill>
                <a:srgbClr val="C00000"/>
              </a:solidFill>
              <a:latin typeface="Myriad Pro"/>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It’s </a:t>
            </a:r>
            <a:r>
              <a:rPr lang="en-US" sz="1800" dirty="0">
                <a:solidFill>
                  <a:srgbClr val="C00000"/>
                </a:solidFill>
                <a:latin typeface="Myriad Pro"/>
              </a:rPr>
              <a:t>illegal for </a:t>
            </a:r>
            <a:r>
              <a:rPr lang="en-US" sz="1800" dirty="0" smtClean="0">
                <a:solidFill>
                  <a:srgbClr val="C00000"/>
                </a:solidFill>
                <a:latin typeface="Myriad Pro"/>
              </a:rPr>
              <a:t>your employer to punish </a:t>
            </a:r>
            <a:r>
              <a:rPr lang="en-US" sz="1800" dirty="0">
                <a:solidFill>
                  <a:srgbClr val="C00000"/>
                </a:solidFill>
                <a:latin typeface="Myriad Pro"/>
              </a:rPr>
              <a:t>you </a:t>
            </a:r>
            <a:r>
              <a:rPr lang="en-US" sz="1800" dirty="0" smtClean="0">
                <a:solidFill>
                  <a:srgbClr val="C00000"/>
                </a:solidFill>
                <a:latin typeface="Myriad Pro"/>
              </a:rPr>
              <a:t>for doing </a:t>
            </a:r>
            <a:r>
              <a:rPr lang="en-US" sz="1800" dirty="0">
                <a:solidFill>
                  <a:srgbClr val="C00000"/>
                </a:solidFill>
                <a:latin typeface="Myriad Pro"/>
              </a:rPr>
              <a:t>this</a:t>
            </a:r>
          </a:p>
          <a:p>
            <a:pPr algn="ctr" fontAlgn="auto">
              <a:spcBef>
                <a:spcPts val="0"/>
              </a:spcBef>
              <a:spcAft>
                <a:spcPts val="0"/>
              </a:spcAft>
            </a:pPr>
            <a:r>
              <a:rPr lang="en-US" sz="1800" dirty="0">
                <a:solidFill>
                  <a:srgbClr val="C00000"/>
                </a:solidFill>
                <a:latin typeface="Myriad Pro"/>
              </a:rPr>
              <a:t>(name 1). </a:t>
            </a:r>
            <a:endParaRPr lang="en-US" sz="1000" dirty="0" smtClean="0">
              <a:solidFill>
                <a:srgbClr val="C00000"/>
              </a:solidFill>
              <a:latin typeface="Myriad Pro"/>
            </a:endParaRPr>
          </a:p>
          <a:p>
            <a:pPr algn="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a:t>
            </a:r>
            <a:r>
              <a:rPr lang="en-US" sz="1000" dirty="0">
                <a:solidFill>
                  <a:srgbClr val="C00000"/>
                </a:solidFill>
                <a:latin typeface="Myriad Pro"/>
              </a:rPr>
              <a:t>to close </a:t>
            </a:r>
            <a:endParaRPr lang="en-US" sz="1800" dirty="0">
              <a:solidFill>
                <a:srgbClr val="C00000"/>
              </a:solidFill>
              <a:latin typeface="Myriad Pro"/>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These federal agencies handle complaints about workplace health and </a:t>
            </a:r>
            <a:r>
              <a:rPr lang="en-US" sz="1800" dirty="0">
                <a:solidFill>
                  <a:srgbClr val="C00000"/>
                </a:solidFill>
                <a:latin typeface="Myriad Pro"/>
              </a:rPr>
              <a:t>safety</a:t>
            </a:r>
            <a:r>
              <a:rPr lang="en-US" sz="1800" dirty="0" smtClean="0">
                <a:solidFill>
                  <a:srgbClr val="C00000"/>
                </a:solidFill>
                <a:latin typeface="Myriad Pro"/>
              </a:rPr>
              <a:t>.</a:t>
            </a:r>
          </a:p>
          <a:p>
            <a:pPr algn="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 </a:t>
            </a:r>
            <a:r>
              <a:rPr lang="en-US" sz="1000" dirty="0">
                <a:solidFill>
                  <a:srgbClr val="C00000"/>
                </a:solidFill>
                <a:latin typeface="Myriad Pro"/>
              </a:rPr>
              <a:t>Click to close </a:t>
            </a:r>
            <a:endParaRPr lang="en-US" sz="1800" dirty="0">
              <a:solidFill>
                <a:srgbClr val="C00000"/>
              </a:solidFill>
              <a:latin typeface="Myriad Pro"/>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fontAlgn="auto">
              <a:spcBef>
                <a:spcPts val="0"/>
              </a:spcBef>
              <a:spcAft>
                <a:spcPts val="0"/>
              </a:spcAft>
            </a:pPr>
            <a:r>
              <a:rPr lang="en-US" sz="1800" dirty="0" smtClean="0">
                <a:solidFill>
                  <a:srgbClr val="C00000"/>
                </a:solidFill>
                <a:latin typeface="Myriad Pro"/>
              </a:rPr>
              <a:t>Your employer must </a:t>
            </a:r>
            <a:r>
              <a:rPr lang="en-US" sz="1800" dirty="0">
                <a:solidFill>
                  <a:srgbClr val="C00000"/>
                </a:solidFill>
                <a:latin typeface="Myriad Pro"/>
              </a:rPr>
              <a:t>give </a:t>
            </a:r>
            <a:r>
              <a:rPr lang="en-US" sz="1800" dirty="0" smtClean="0">
                <a:solidFill>
                  <a:srgbClr val="C00000"/>
                </a:solidFill>
                <a:latin typeface="Myriad Pro"/>
              </a:rPr>
              <a:t>you these </a:t>
            </a:r>
            <a:r>
              <a:rPr lang="en-US" sz="1800" dirty="0">
                <a:solidFill>
                  <a:srgbClr val="C00000"/>
                </a:solidFill>
                <a:latin typeface="Myriad Pro"/>
              </a:rPr>
              <a:t>health </a:t>
            </a:r>
            <a:r>
              <a:rPr lang="en-US" sz="1800" dirty="0" smtClean="0">
                <a:solidFill>
                  <a:srgbClr val="C00000"/>
                </a:solidFill>
                <a:latin typeface="Myriad Pro"/>
              </a:rPr>
              <a:t>and safety protections on </a:t>
            </a:r>
            <a:r>
              <a:rPr lang="en-US" sz="1800" dirty="0">
                <a:solidFill>
                  <a:srgbClr val="C00000"/>
                </a:solidFill>
                <a:latin typeface="Myriad Pro"/>
              </a:rPr>
              <a:t>the job</a:t>
            </a:r>
          </a:p>
          <a:p>
            <a:pPr algn="ctr" fontAlgn="auto">
              <a:spcBef>
                <a:spcPts val="0"/>
              </a:spcBef>
              <a:spcAft>
                <a:spcPts val="0"/>
              </a:spcAft>
            </a:pPr>
            <a:r>
              <a:rPr lang="en-US" sz="1800" dirty="0">
                <a:solidFill>
                  <a:srgbClr val="C00000"/>
                </a:solidFill>
                <a:latin typeface="Myriad Pro"/>
              </a:rPr>
              <a:t>(name 2</a:t>
            </a:r>
            <a:r>
              <a:rPr lang="en-US" sz="1800" dirty="0" smtClean="0">
                <a:solidFill>
                  <a:srgbClr val="C00000"/>
                </a:solidFill>
                <a:latin typeface="Myriad Pro"/>
              </a:rPr>
              <a:t>). </a:t>
            </a:r>
          </a:p>
          <a:p>
            <a:pPr algn="r" fontAlgn="auto">
              <a:spcBef>
                <a:spcPts val="0"/>
              </a:spcBef>
              <a:spcAft>
                <a:spcPts val="0"/>
              </a:spcAft>
            </a:pPr>
            <a:r>
              <a:rPr lang="en-US" sz="1000" dirty="0" smtClean="0">
                <a:solidFill>
                  <a:srgbClr val="C00000"/>
                </a:solidFill>
                <a:latin typeface="Myriad Pro"/>
              </a:rPr>
              <a:t>Click to close </a:t>
            </a:r>
            <a:endParaRPr lang="en-US" sz="1000" dirty="0">
              <a:solidFill>
                <a:srgbClr val="C00000"/>
              </a:solidFill>
              <a:latin typeface="Myriad Pro"/>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You </a:t>
            </a:r>
            <a:r>
              <a:rPr lang="en-US" sz="1800" dirty="0">
                <a:solidFill>
                  <a:srgbClr val="C00000"/>
                </a:solidFill>
                <a:latin typeface="Myriad Pro"/>
              </a:rPr>
              <a:t>can stay </a:t>
            </a:r>
            <a:r>
              <a:rPr lang="en-US" sz="1800" dirty="0" smtClean="0">
                <a:solidFill>
                  <a:srgbClr val="C00000"/>
                </a:solidFill>
                <a:latin typeface="Myriad Pro"/>
              </a:rPr>
              <a:t>safe at </a:t>
            </a:r>
            <a:r>
              <a:rPr lang="en-US" sz="1800" dirty="0">
                <a:solidFill>
                  <a:srgbClr val="C00000"/>
                </a:solidFill>
                <a:latin typeface="Myriad Pro"/>
              </a:rPr>
              <a:t>work </a:t>
            </a:r>
            <a:r>
              <a:rPr lang="en-US" sz="1800" dirty="0" smtClean="0">
                <a:solidFill>
                  <a:srgbClr val="C00000"/>
                </a:solidFill>
                <a:latin typeface="Myriad Pro"/>
              </a:rPr>
              <a:t>by doing these things (name </a:t>
            </a:r>
            <a:r>
              <a:rPr lang="en-US" sz="1800" dirty="0">
                <a:solidFill>
                  <a:srgbClr val="C00000"/>
                </a:solidFill>
                <a:latin typeface="Myriad Pro"/>
              </a:rPr>
              <a:t>2</a:t>
            </a:r>
            <a:r>
              <a:rPr lang="en-US" sz="1800" dirty="0" smtClean="0">
                <a:solidFill>
                  <a:srgbClr val="C00000"/>
                </a:solidFill>
                <a:latin typeface="Myriad Pro"/>
              </a:rPr>
              <a:t>).</a:t>
            </a:r>
          </a:p>
          <a:p>
            <a:pPr algn="ct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a:t>
            </a:r>
            <a:r>
              <a:rPr lang="en-US" sz="1000" dirty="0">
                <a:solidFill>
                  <a:srgbClr val="C00000"/>
                </a:solidFill>
                <a:latin typeface="Myriad Pro"/>
              </a:rPr>
              <a:t>to close </a:t>
            </a:r>
            <a:endParaRPr lang="en-US" sz="1800" dirty="0">
              <a:solidFill>
                <a:srgbClr val="C00000"/>
              </a:solidFill>
              <a:latin typeface="Myriad Pro"/>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If </a:t>
            </a:r>
            <a:r>
              <a:rPr lang="en-US" sz="1800" dirty="0">
                <a:solidFill>
                  <a:srgbClr val="C00000"/>
                </a:solidFill>
                <a:latin typeface="Myriad Pro"/>
              </a:rPr>
              <a:t>you are hurt </a:t>
            </a:r>
            <a:r>
              <a:rPr lang="en-US" sz="1800" dirty="0" smtClean="0">
                <a:solidFill>
                  <a:srgbClr val="C00000"/>
                </a:solidFill>
                <a:latin typeface="Myriad Pro"/>
              </a:rPr>
              <a:t>at work</a:t>
            </a:r>
            <a:r>
              <a:rPr lang="en-US" sz="1800" dirty="0">
                <a:solidFill>
                  <a:srgbClr val="C00000"/>
                </a:solidFill>
                <a:latin typeface="Myriad Pro"/>
              </a:rPr>
              <a:t>, </a:t>
            </a:r>
            <a:r>
              <a:rPr lang="en-US" sz="1800" dirty="0" smtClean="0">
                <a:solidFill>
                  <a:srgbClr val="C00000"/>
                </a:solidFill>
                <a:latin typeface="Myriad Pro"/>
              </a:rPr>
              <a:t>you should take </a:t>
            </a:r>
            <a:r>
              <a:rPr lang="en-US" sz="1800" dirty="0">
                <a:solidFill>
                  <a:srgbClr val="C00000"/>
                </a:solidFill>
                <a:latin typeface="Myriad Pro"/>
              </a:rPr>
              <a:t>these </a:t>
            </a:r>
            <a:r>
              <a:rPr lang="en-US" sz="1800" dirty="0" smtClean="0">
                <a:solidFill>
                  <a:srgbClr val="C00000"/>
                </a:solidFill>
                <a:latin typeface="Myriad Pro"/>
              </a:rPr>
              <a:t>steps</a:t>
            </a:r>
          </a:p>
          <a:p>
            <a:pPr algn="ctr" fontAlgn="auto">
              <a:spcBef>
                <a:spcPts val="0"/>
              </a:spcBef>
              <a:spcAft>
                <a:spcPts val="0"/>
              </a:spcAft>
            </a:pPr>
            <a:r>
              <a:rPr lang="en-US" sz="1800" dirty="0" smtClean="0">
                <a:solidFill>
                  <a:srgbClr val="C00000"/>
                </a:solidFill>
                <a:latin typeface="Myriad Pro"/>
              </a:rPr>
              <a:t>(name </a:t>
            </a:r>
            <a:r>
              <a:rPr lang="en-US" sz="1800" dirty="0">
                <a:solidFill>
                  <a:srgbClr val="C00000"/>
                </a:solidFill>
                <a:latin typeface="Myriad Pro"/>
              </a:rPr>
              <a:t>2</a:t>
            </a:r>
            <a:r>
              <a:rPr lang="en-US" sz="1800" dirty="0" smtClean="0">
                <a:solidFill>
                  <a:srgbClr val="C00000"/>
                </a:solidFill>
                <a:latin typeface="Myriad Pro"/>
              </a:rPr>
              <a:t>).</a:t>
            </a:r>
          </a:p>
          <a:p>
            <a:pPr algn="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to close </a:t>
            </a:r>
            <a:endParaRPr lang="en-US" sz="1000" dirty="0">
              <a:solidFill>
                <a:srgbClr val="C00000"/>
              </a:solidFill>
              <a:latin typeface="Myriad Pro"/>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fontAlgn="auto">
              <a:spcBef>
                <a:spcPts val="0"/>
              </a:spcBef>
              <a:spcAft>
                <a:spcPts val="0"/>
              </a:spcAft>
            </a:pPr>
            <a:r>
              <a:rPr lang="en-US" sz="1800" dirty="0" smtClean="0">
                <a:solidFill>
                  <a:srgbClr val="C00000"/>
                </a:solidFill>
                <a:latin typeface="Myriad Pro"/>
              </a:rPr>
              <a:t>This federal agency handles complaints about wages and work hours.</a:t>
            </a:r>
          </a:p>
          <a:p>
            <a:pPr algn="ctr" fontAlgn="auto">
              <a:spcBef>
                <a:spcPts val="0"/>
              </a:spcBef>
              <a:spcAft>
                <a:spcPts val="0"/>
              </a:spcAft>
            </a:pPr>
            <a:endParaRPr lang="en-US" sz="18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to close </a:t>
            </a:r>
            <a:endParaRPr lang="en-US" sz="1000" dirty="0">
              <a:solidFill>
                <a:srgbClr val="C00000"/>
              </a:solidFill>
              <a:latin typeface="Myriad Pro"/>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Workers have rights </a:t>
            </a:r>
            <a:r>
              <a:rPr lang="en-US" sz="1800" dirty="0">
                <a:solidFill>
                  <a:srgbClr val="C00000"/>
                </a:solidFill>
                <a:latin typeface="Myriad Pro"/>
              </a:rPr>
              <a:t>on </a:t>
            </a:r>
            <a:r>
              <a:rPr lang="en-US" sz="1800" dirty="0" smtClean="0">
                <a:solidFill>
                  <a:srgbClr val="C00000"/>
                </a:solidFill>
                <a:latin typeface="Myriad Pro"/>
              </a:rPr>
              <a:t>the job, including these (name </a:t>
            </a:r>
            <a:r>
              <a:rPr lang="en-US" sz="1800" dirty="0">
                <a:solidFill>
                  <a:srgbClr val="C00000"/>
                </a:solidFill>
                <a:latin typeface="Myriad Pro"/>
              </a:rPr>
              <a:t>2</a:t>
            </a:r>
            <a:r>
              <a:rPr lang="en-US" sz="1800" dirty="0" smtClean="0">
                <a:solidFill>
                  <a:srgbClr val="C00000"/>
                </a:solidFill>
                <a:latin typeface="Myriad Pro"/>
              </a:rPr>
              <a:t>).</a:t>
            </a:r>
          </a:p>
          <a:p>
            <a:pPr algn="r" fontAlgn="auto">
              <a:spcBef>
                <a:spcPts val="0"/>
              </a:spcBef>
              <a:spcAft>
                <a:spcPts val="0"/>
              </a:spcAft>
            </a:pPr>
            <a:endParaRPr lang="en-US" sz="1000" dirty="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to close </a:t>
            </a:r>
            <a:endParaRPr lang="en-US" sz="1000" dirty="0">
              <a:solidFill>
                <a:srgbClr val="C00000"/>
              </a:solidFill>
              <a:latin typeface="Myriad Pro"/>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Some states require teens under </a:t>
            </a:r>
            <a:r>
              <a:rPr lang="en-US" sz="1800" dirty="0">
                <a:solidFill>
                  <a:srgbClr val="C00000"/>
                </a:solidFill>
                <a:latin typeface="Myriad Pro"/>
              </a:rPr>
              <a:t>18 and </a:t>
            </a:r>
            <a:r>
              <a:rPr lang="en-US" sz="1800" dirty="0" smtClean="0">
                <a:solidFill>
                  <a:srgbClr val="C00000"/>
                </a:solidFill>
                <a:latin typeface="Myriad Pro"/>
              </a:rPr>
              <a:t>still in </a:t>
            </a:r>
            <a:r>
              <a:rPr lang="en-US" sz="1800" dirty="0">
                <a:solidFill>
                  <a:srgbClr val="C00000"/>
                </a:solidFill>
                <a:latin typeface="Myriad Pro"/>
              </a:rPr>
              <a:t>school to </a:t>
            </a:r>
            <a:r>
              <a:rPr lang="en-US" sz="1800" dirty="0" smtClean="0">
                <a:solidFill>
                  <a:srgbClr val="C00000"/>
                </a:solidFill>
                <a:latin typeface="Myriad Pro"/>
              </a:rPr>
              <a:t>get this before starting a job.</a:t>
            </a:r>
          </a:p>
          <a:p>
            <a:pPr algn="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a:t>
            </a:r>
            <a:r>
              <a:rPr lang="en-US" sz="1000" dirty="0">
                <a:solidFill>
                  <a:srgbClr val="C00000"/>
                </a:solidFill>
                <a:latin typeface="Myriad Pro"/>
              </a:rPr>
              <a:t>to close </a:t>
            </a:r>
          </a:p>
          <a:p>
            <a:pPr algn="ctr" fontAlgn="auto">
              <a:spcBef>
                <a:spcPts val="0"/>
              </a:spcBef>
              <a:spcAft>
                <a:spcPts val="0"/>
              </a:spcAft>
            </a:pPr>
            <a:endParaRPr lang="en-US" sz="1800" dirty="0" smtClean="0">
              <a:solidFill>
                <a:srgbClr val="C00000"/>
              </a:solidFill>
              <a:latin typeface="Myriad Pro"/>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It’s </a:t>
            </a:r>
            <a:r>
              <a:rPr lang="en-US" sz="1800" dirty="0">
                <a:solidFill>
                  <a:srgbClr val="C00000"/>
                </a:solidFill>
                <a:latin typeface="Myriad Pro"/>
              </a:rPr>
              <a:t>illegal for </a:t>
            </a:r>
            <a:r>
              <a:rPr lang="en-US" sz="1800" dirty="0" smtClean="0">
                <a:solidFill>
                  <a:srgbClr val="C00000"/>
                </a:solidFill>
                <a:latin typeface="Myriad Pro"/>
              </a:rPr>
              <a:t>14-and 15-year olds to </a:t>
            </a:r>
            <a:r>
              <a:rPr lang="en-US" sz="1800" dirty="0">
                <a:solidFill>
                  <a:srgbClr val="C00000"/>
                </a:solidFill>
                <a:latin typeface="Myriad Pro"/>
              </a:rPr>
              <a:t>do some </a:t>
            </a:r>
            <a:r>
              <a:rPr lang="en-US" sz="1800" dirty="0" smtClean="0">
                <a:solidFill>
                  <a:srgbClr val="C00000"/>
                </a:solidFill>
                <a:latin typeface="Myriad Pro"/>
              </a:rPr>
              <a:t>jobs, including these (name </a:t>
            </a:r>
            <a:r>
              <a:rPr lang="en-US" sz="1800" dirty="0">
                <a:solidFill>
                  <a:srgbClr val="C00000"/>
                </a:solidFill>
                <a:latin typeface="Myriad Pro"/>
              </a:rPr>
              <a:t>2</a:t>
            </a:r>
            <a:r>
              <a:rPr lang="en-US" sz="1800" dirty="0" smtClean="0">
                <a:solidFill>
                  <a:srgbClr val="C00000"/>
                </a:solidFill>
                <a:latin typeface="Myriad Pro"/>
              </a:rPr>
              <a:t>).</a:t>
            </a:r>
          </a:p>
          <a:p>
            <a:pPr algn="ctr" fontAlgn="auto">
              <a:spcBef>
                <a:spcPts val="0"/>
              </a:spcBef>
              <a:spcAft>
                <a:spcPts val="0"/>
              </a:spcAft>
            </a:pPr>
            <a:r>
              <a:rPr lang="en-US" sz="1000" dirty="0">
                <a:solidFill>
                  <a:srgbClr val="C00000"/>
                </a:solidFill>
                <a:latin typeface="Myriad Pro"/>
              </a:rPr>
              <a:t> </a:t>
            </a: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 Click </a:t>
            </a:r>
            <a:r>
              <a:rPr lang="en-US" sz="1000" dirty="0">
                <a:solidFill>
                  <a:srgbClr val="C00000"/>
                </a:solidFill>
                <a:latin typeface="Myriad Pro"/>
              </a:rPr>
              <a:t>to close </a:t>
            </a:r>
            <a:endParaRPr lang="en-US" sz="1800" dirty="0">
              <a:solidFill>
                <a:srgbClr val="C00000"/>
              </a:solidFill>
              <a:latin typeface="Myriad Pro"/>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fontAlgn="auto">
              <a:spcBef>
                <a:spcPts val="0"/>
              </a:spcBef>
              <a:spcAft>
                <a:spcPts val="0"/>
              </a:spcAft>
            </a:pPr>
            <a:r>
              <a:rPr lang="en-US" sz="1800" dirty="0" smtClean="0">
                <a:solidFill>
                  <a:srgbClr val="C00000"/>
                </a:solidFill>
                <a:latin typeface="Myriad Pro"/>
              </a:rPr>
              <a:t>It’s </a:t>
            </a:r>
            <a:r>
              <a:rPr lang="en-US" sz="1800" dirty="0">
                <a:solidFill>
                  <a:srgbClr val="C00000"/>
                </a:solidFill>
                <a:latin typeface="Myriad Pro"/>
              </a:rPr>
              <a:t>illegal for </a:t>
            </a:r>
            <a:r>
              <a:rPr lang="en-US" sz="1800" dirty="0" smtClean="0">
                <a:solidFill>
                  <a:srgbClr val="C00000"/>
                </a:solidFill>
                <a:latin typeface="Myriad Pro"/>
              </a:rPr>
              <a:t>teens under </a:t>
            </a:r>
            <a:r>
              <a:rPr lang="en-US" sz="1800" dirty="0">
                <a:solidFill>
                  <a:srgbClr val="C00000"/>
                </a:solidFill>
                <a:latin typeface="Myriad Pro"/>
              </a:rPr>
              <a:t>18 to </a:t>
            </a:r>
            <a:r>
              <a:rPr lang="en-US" sz="1800" dirty="0" smtClean="0">
                <a:solidFill>
                  <a:srgbClr val="C00000"/>
                </a:solidFill>
                <a:latin typeface="Myriad Pro"/>
              </a:rPr>
              <a:t>do these </a:t>
            </a:r>
            <a:r>
              <a:rPr lang="en-US" sz="1800" dirty="0">
                <a:solidFill>
                  <a:srgbClr val="C00000"/>
                </a:solidFill>
                <a:latin typeface="Myriad Pro"/>
              </a:rPr>
              <a:t>types </a:t>
            </a:r>
            <a:r>
              <a:rPr lang="en-US" sz="1800" dirty="0" smtClean="0">
                <a:solidFill>
                  <a:srgbClr val="C00000"/>
                </a:solidFill>
                <a:latin typeface="Myriad Pro"/>
              </a:rPr>
              <a:t>of construction work (name </a:t>
            </a:r>
            <a:r>
              <a:rPr lang="en-US" sz="1800" dirty="0">
                <a:solidFill>
                  <a:srgbClr val="C00000"/>
                </a:solidFill>
                <a:latin typeface="Myriad Pro"/>
              </a:rPr>
              <a:t>2</a:t>
            </a:r>
            <a:r>
              <a:rPr lang="en-US" sz="1800" dirty="0" smtClean="0">
                <a:solidFill>
                  <a:srgbClr val="C00000"/>
                </a:solidFill>
                <a:latin typeface="Myriad Pro"/>
              </a:rPr>
              <a:t>).</a:t>
            </a:r>
          </a:p>
          <a:p>
            <a:pPr algn="ctr" fontAlgn="auto">
              <a:spcBef>
                <a:spcPts val="0"/>
              </a:spcBef>
              <a:spcAft>
                <a:spcPts val="0"/>
              </a:spcAft>
            </a:pPr>
            <a:endParaRPr lang="en-US" sz="1000" dirty="0" smtClean="0">
              <a:solidFill>
                <a:srgbClr val="C00000"/>
              </a:solidFill>
              <a:latin typeface="Myriad Pro"/>
            </a:endParaRPr>
          </a:p>
          <a:p>
            <a:pPr algn="ctr" fontAlgn="auto">
              <a:spcBef>
                <a:spcPts val="0"/>
              </a:spcBef>
              <a:spcAft>
                <a:spcPts val="0"/>
              </a:spcAft>
            </a:pPr>
            <a:r>
              <a:rPr lang="en-US" sz="1000" dirty="0">
                <a:solidFill>
                  <a:srgbClr val="C00000"/>
                </a:solidFill>
                <a:latin typeface="Myriad Pro"/>
              </a:rPr>
              <a:t>	</a:t>
            </a:r>
            <a:r>
              <a:rPr lang="en-US" sz="1000" dirty="0" smtClean="0">
                <a:solidFill>
                  <a:srgbClr val="C00000"/>
                </a:solidFill>
                <a:latin typeface="Myriad Pro"/>
              </a:rPr>
              <a:t>	             Click to close</a:t>
            </a:r>
            <a:endParaRPr lang="en-US" sz="1000" dirty="0">
              <a:solidFill>
                <a:srgbClr val="C00000"/>
              </a:solidFill>
              <a:latin typeface="Myriad Pro"/>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fontAlgn="auto">
              <a:spcBef>
                <a:spcPts val="0"/>
              </a:spcBef>
              <a:spcAft>
                <a:spcPts val="0"/>
              </a:spcAft>
            </a:pPr>
            <a:r>
              <a:rPr lang="en-US" sz="1800" dirty="0" smtClean="0">
                <a:solidFill>
                  <a:srgbClr val="C00000"/>
                </a:solidFill>
                <a:latin typeface="Myriad Pro"/>
              </a:rPr>
              <a:t>The </a:t>
            </a:r>
            <a:r>
              <a:rPr lang="en-US" sz="1800" dirty="0">
                <a:solidFill>
                  <a:srgbClr val="C00000"/>
                </a:solidFill>
                <a:latin typeface="Myriad Pro"/>
              </a:rPr>
              <a:t>law says that</a:t>
            </a:r>
          </a:p>
          <a:p>
            <a:pPr algn="ctr" fontAlgn="auto">
              <a:spcBef>
                <a:spcPts val="0"/>
              </a:spcBef>
              <a:spcAft>
                <a:spcPts val="0"/>
              </a:spcAft>
            </a:pPr>
            <a:r>
              <a:rPr lang="en-US" sz="1800" dirty="0">
                <a:solidFill>
                  <a:srgbClr val="C00000"/>
                </a:solidFill>
                <a:latin typeface="Myriad Pro"/>
              </a:rPr>
              <a:t>your </a:t>
            </a:r>
            <a:r>
              <a:rPr lang="en-US" sz="1800" dirty="0" smtClean="0">
                <a:solidFill>
                  <a:srgbClr val="C00000"/>
                </a:solidFill>
                <a:latin typeface="Myriad Pro"/>
              </a:rPr>
              <a:t>employer must </a:t>
            </a:r>
            <a:r>
              <a:rPr lang="en-US" sz="1800" dirty="0">
                <a:solidFill>
                  <a:srgbClr val="C00000"/>
                </a:solidFill>
                <a:latin typeface="Myriad Pro"/>
              </a:rPr>
              <a:t>pay </a:t>
            </a:r>
            <a:r>
              <a:rPr lang="en-US" sz="1800" dirty="0" smtClean="0">
                <a:solidFill>
                  <a:srgbClr val="C00000"/>
                </a:solidFill>
                <a:latin typeface="Myriad Pro"/>
              </a:rPr>
              <a:t>you this </a:t>
            </a:r>
            <a:r>
              <a:rPr lang="en-US" sz="1800" dirty="0">
                <a:solidFill>
                  <a:srgbClr val="C00000"/>
                </a:solidFill>
                <a:latin typeface="Myriad Pro"/>
              </a:rPr>
              <a:t>amount </a:t>
            </a:r>
            <a:r>
              <a:rPr lang="en-US" sz="1800" dirty="0" smtClean="0">
                <a:solidFill>
                  <a:srgbClr val="C00000"/>
                </a:solidFill>
                <a:latin typeface="Myriad Pro"/>
              </a:rPr>
              <a:t>per hour</a:t>
            </a:r>
            <a:r>
              <a:rPr lang="en-US" sz="1800" dirty="0">
                <a:solidFill>
                  <a:srgbClr val="C00000"/>
                </a:solidFill>
                <a:latin typeface="Myriad Pro"/>
              </a:rPr>
              <a:t>, </a:t>
            </a:r>
            <a:r>
              <a:rPr lang="en-US" sz="1800" dirty="0" smtClean="0">
                <a:solidFill>
                  <a:srgbClr val="C00000"/>
                </a:solidFill>
                <a:latin typeface="Myriad Pro"/>
              </a:rPr>
              <a:t>your state’s minimum </a:t>
            </a:r>
            <a:r>
              <a:rPr lang="en-US" sz="1800" dirty="0">
                <a:solidFill>
                  <a:srgbClr val="C00000"/>
                </a:solidFill>
                <a:latin typeface="Myriad Pro"/>
              </a:rPr>
              <a:t>wage</a:t>
            </a:r>
            <a:r>
              <a:rPr lang="en-US" sz="1800" dirty="0" smtClean="0">
                <a:solidFill>
                  <a:srgbClr val="C00000"/>
                </a:solidFill>
                <a:latin typeface="Myriad Pro"/>
              </a:rPr>
              <a:t>.</a:t>
            </a:r>
          </a:p>
          <a:p>
            <a:pPr algn="r" fontAlgn="auto">
              <a:spcBef>
                <a:spcPts val="0"/>
              </a:spcBef>
              <a:spcAft>
                <a:spcPts val="0"/>
              </a:spcAft>
            </a:pPr>
            <a:endParaRPr lang="en-US" sz="5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 </a:t>
            </a:r>
            <a:r>
              <a:rPr lang="en-US" sz="1000" dirty="0">
                <a:solidFill>
                  <a:srgbClr val="C00000"/>
                </a:solidFill>
                <a:latin typeface="Myriad Pro"/>
              </a:rPr>
              <a:t>Click to close </a:t>
            </a:r>
            <a:endParaRPr lang="en-US" sz="1800" dirty="0">
              <a:solidFill>
                <a:srgbClr val="C00000"/>
              </a:solidFill>
              <a:latin typeface="Myriad Pro"/>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It’s illegal for teens under 18 </a:t>
            </a:r>
            <a:br>
              <a:rPr lang="en-US" sz="1800" dirty="0" smtClean="0">
                <a:solidFill>
                  <a:srgbClr val="C00000"/>
                </a:solidFill>
                <a:latin typeface="Myriad Pro"/>
              </a:rPr>
            </a:br>
            <a:r>
              <a:rPr lang="en-US" sz="1800" dirty="0" smtClean="0">
                <a:solidFill>
                  <a:srgbClr val="C00000"/>
                </a:solidFill>
                <a:latin typeface="Myriad Pro"/>
              </a:rPr>
              <a:t>to operate these machines</a:t>
            </a:r>
          </a:p>
          <a:p>
            <a:pPr algn="ctr" fontAlgn="auto">
              <a:spcBef>
                <a:spcPts val="0"/>
              </a:spcBef>
              <a:spcAft>
                <a:spcPts val="0"/>
              </a:spcAft>
            </a:pPr>
            <a:r>
              <a:rPr lang="en-US" sz="1800" dirty="0" smtClean="0">
                <a:solidFill>
                  <a:srgbClr val="C00000"/>
                </a:solidFill>
                <a:latin typeface="Myriad Pro"/>
              </a:rPr>
              <a:t>(name </a:t>
            </a:r>
            <a:r>
              <a:rPr lang="en-US" sz="1800" dirty="0">
                <a:solidFill>
                  <a:srgbClr val="C00000"/>
                </a:solidFill>
                <a:latin typeface="Myriad Pro"/>
              </a:rPr>
              <a:t>2). </a:t>
            </a:r>
            <a:endParaRPr lang="en-US" sz="1800" dirty="0" smtClean="0">
              <a:solidFill>
                <a:srgbClr val="C00000"/>
              </a:solidFill>
              <a:latin typeface="Myriad Pro"/>
            </a:endParaRPr>
          </a:p>
          <a:p>
            <a:pPr algn="r" fontAlgn="auto">
              <a:spcBef>
                <a:spcPts val="0"/>
              </a:spcBef>
              <a:spcAft>
                <a:spcPts val="0"/>
              </a:spcAft>
            </a:pPr>
            <a:endParaRPr lang="en-US" sz="1000" dirty="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a:t>
            </a:r>
            <a:r>
              <a:rPr lang="en-US" sz="1000" dirty="0">
                <a:solidFill>
                  <a:srgbClr val="C00000"/>
                </a:solidFill>
                <a:latin typeface="Myriad Pro"/>
              </a:rPr>
              <a:t>to close </a:t>
            </a:r>
          </a:p>
          <a:p>
            <a:pPr algn="ctr" fontAlgn="auto">
              <a:spcBef>
                <a:spcPts val="0"/>
              </a:spcBef>
              <a:spcAft>
                <a:spcPts val="0"/>
              </a:spcAft>
            </a:pPr>
            <a:endParaRPr lang="en-US" sz="1800" dirty="0">
              <a:solidFill>
                <a:srgbClr val="C00000"/>
              </a:solidFill>
              <a:latin typeface="Myriad Pro"/>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fontAlgn="auto">
              <a:spcBef>
                <a:spcPts val="0"/>
              </a:spcBef>
              <a:spcAft>
                <a:spcPts val="0"/>
              </a:spcAft>
            </a:pPr>
            <a:endParaRPr lang="en-US" sz="1800" dirty="0" smtClean="0">
              <a:solidFill>
                <a:srgbClr val="C00000"/>
              </a:solidFill>
              <a:latin typeface="Myriad Pro"/>
            </a:endParaRPr>
          </a:p>
          <a:p>
            <a:pPr algn="ctr" fontAlgn="auto">
              <a:spcBef>
                <a:spcPts val="0"/>
              </a:spcBef>
              <a:spcAft>
                <a:spcPts val="0"/>
              </a:spcAft>
            </a:pPr>
            <a:r>
              <a:rPr lang="en-US" sz="1800" dirty="0" smtClean="0">
                <a:solidFill>
                  <a:srgbClr val="C00000"/>
                </a:solidFill>
                <a:latin typeface="Myriad Pro"/>
              </a:rPr>
              <a:t>When </a:t>
            </a:r>
            <a:r>
              <a:rPr lang="en-US" sz="1800" dirty="0">
                <a:solidFill>
                  <a:srgbClr val="C00000"/>
                </a:solidFill>
                <a:latin typeface="Myriad Pro"/>
              </a:rPr>
              <a:t>you turn</a:t>
            </a:r>
          </a:p>
          <a:p>
            <a:pPr algn="ctr" fontAlgn="auto">
              <a:spcBef>
                <a:spcPts val="0"/>
              </a:spcBef>
              <a:spcAft>
                <a:spcPts val="0"/>
              </a:spcAft>
            </a:pPr>
            <a:r>
              <a:rPr lang="en-US" sz="1800" dirty="0">
                <a:solidFill>
                  <a:srgbClr val="C00000"/>
                </a:solidFill>
                <a:latin typeface="Myriad Pro"/>
              </a:rPr>
              <a:t>this age, you </a:t>
            </a:r>
            <a:r>
              <a:rPr lang="en-US" sz="1800" dirty="0" smtClean="0">
                <a:solidFill>
                  <a:srgbClr val="C00000"/>
                </a:solidFill>
                <a:latin typeface="Myriad Pro"/>
              </a:rPr>
              <a:t>aren’t protected anymore by </a:t>
            </a:r>
            <a:r>
              <a:rPr lang="en-US" sz="1800" dirty="0">
                <a:solidFill>
                  <a:srgbClr val="C00000"/>
                </a:solidFill>
                <a:latin typeface="Myriad Pro"/>
              </a:rPr>
              <a:t>child labor </a:t>
            </a:r>
            <a:r>
              <a:rPr lang="en-US" sz="1800" dirty="0" smtClean="0">
                <a:solidFill>
                  <a:srgbClr val="C00000"/>
                </a:solidFill>
                <a:latin typeface="Myriad Pro"/>
              </a:rPr>
              <a:t>laws.</a:t>
            </a:r>
            <a:endParaRPr lang="en-US" sz="1000" dirty="0">
              <a:solidFill>
                <a:srgbClr val="C00000"/>
              </a:solidFill>
              <a:latin typeface="Myriad Pro"/>
            </a:endParaRPr>
          </a:p>
          <a:p>
            <a:pPr algn="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 </a:t>
            </a:r>
            <a:r>
              <a:rPr lang="en-US" sz="1000" dirty="0">
                <a:solidFill>
                  <a:srgbClr val="C00000"/>
                </a:solidFill>
                <a:latin typeface="Myriad Pro"/>
              </a:rPr>
              <a:t>Click to close </a:t>
            </a:r>
            <a:endParaRPr lang="en-US" sz="1800" dirty="0">
              <a:solidFill>
                <a:srgbClr val="C00000"/>
              </a:solidFill>
              <a:latin typeface="Myriad Pro"/>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pPr fontAlgn="auto">
              <a:spcBef>
                <a:spcPts val="0"/>
              </a:spcBef>
              <a:spcAft>
                <a:spcPts val="0"/>
              </a:spcAft>
            </a:pPr>
            <a:r>
              <a:rPr lang="en-US" sz="1800" dirty="0" smtClean="0">
                <a:solidFill>
                  <a:srgbClr val="C00000"/>
                </a:solidFill>
                <a:latin typeface="Myriad Pro"/>
              </a:rPr>
              <a:t>This </a:t>
            </a:r>
            <a:r>
              <a:rPr lang="en-US" sz="1800" dirty="0">
                <a:solidFill>
                  <a:srgbClr val="C00000"/>
                </a:solidFill>
                <a:latin typeface="Myriad Pro"/>
              </a:rPr>
              <a:t>type </a:t>
            </a:r>
            <a:r>
              <a:rPr lang="en-US" sz="1800" dirty="0" smtClean="0">
                <a:solidFill>
                  <a:srgbClr val="C00000"/>
                </a:solidFill>
                <a:latin typeface="Myriad Pro"/>
              </a:rPr>
              <a:t>of insurance pays wages and medical benefits for </a:t>
            </a:r>
            <a:r>
              <a:rPr lang="en-US" sz="1800" dirty="0">
                <a:solidFill>
                  <a:srgbClr val="C00000"/>
                </a:solidFill>
                <a:latin typeface="Myriad Pro"/>
              </a:rPr>
              <a:t>workers </a:t>
            </a:r>
            <a:r>
              <a:rPr lang="en-US" sz="1800" dirty="0" smtClean="0">
                <a:solidFill>
                  <a:srgbClr val="C00000"/>
                </a:solidFill>
                <a:latin typeface="Myriad Pro"/>
              </a:rPr>
              <a:t>hurt on </a:t>
            </a:r>
            <a:r>
              <a:rPr lang="en-US" sz="1800" dirty="0">
                <a:solidFill>
                  <a:srgbClr val="C00000"/>
                </a:solidFill>
                <a:latin typeface="Myriad Pro"/>
              </a:rPr>
              <a:t>the </a:t>
            </a:r>
            <a:r>
              <a:rPr lang="en-US" sz="1800" dirty="0" smtClean="0">
                <a:solidFill>
                  <a:srgbClr val="C00000"/>
                </a:solidFill>
                <a:latin typeface="Myriad Pro"/>
              </a:rPr>
              <a:t>job</a:t>
            </a:r>
            <a:r>
              <a:rPr lang="en-US" sz="1800" dirty="0">
                <a:solidFill>
                  <a:srgbClr val="C00000"/>
                </a:solidFill>
                <a:latin typeface="Myriad Pro"/>
              </a:rPr>
              <a:t>. </a:t>
            </a:r>
            <a:r>
              <a:rPr lang="en-US" sz="1800" dirty="0" smtClean="0">
                <a:solidFill>
                  <a:srgbClr val="C00000"/>
                </a:solidFill>
                <a:latin typeface="Myriad Pro"/>
              </a:rPr>
              <a:t>In exchange</a:t>
            </a:r>
            <a:r>
              <a:rPr lang="en-US" sz="1800" dirty="0">
                <a:solidFill>
                  <a:srgbClr val="C00000"/>
                </a:solidFill>
                <a:latin typeface="Myriad Pro"/>
              </a:rPr>
              <a:t>, </a:t>
            </a:r>
            <a:r>
              <a:rPr lang="en-US" sz="1800" dirty="0" smtClean="0">
                <a:solidFill>
                  <a:srgbClr val="C00000"/>
                </a:solidFill>
                <a:latin typeface="Myriad Pro"/>
              </a:rPr>
              <a:t>the worker </a:t>
            </a:r>
            <a:r>
              <a:rPr lang="en-US" sz="1800" dirty="0">
                <a:solidFill>
                  <a:srgbClr val="C00000"/>
                </a:solidFill>
                <a:latin typeface="Myriad Pro"/>
              </a:rPr>
              <a:t>gives </a:t>
            </a:r>
            <a:r>
              <a:rPr lang="en-US" sz="1800" dirty="0" smtClean="0">
                <a:solidFill>
                  <a:srgbClr val="C00000"/>
                </a:solidFill>
                <a:latin typeface="Myriad Pro"/>
              </a:rPr>
              <a:t>up the right </a:t>
            </a:r>
            <a:r>
              <a:rPr lang="en-US" sz="1800" dirty="0">
                <a:solidFill>
                  <a:srgbClr val="C00000"/>
                </a:solidFill>
                <a:latin typeface="Myriad Pro"/>
              </a:rPr>
              <a:t>to sue </a:t>
            </a:r>
            <a:r>
              <a:rPr lang="en-US" sz="1800" dirty="0" smtClean="0">
                <a:solidFill>
                  <a:srgbClr val="C00000"/>
                </a:solidFill>
                <a:latin typeface="Myriad Pro"/>
              </a:rPr>
              <a:t>the employer.</a:t>
            </a:r>
          </a:p>
          <a:p>
            <a:pPr fontAlgn="auto">
              <a:spcBef>
                <a:spcPts val="0"/>
              </a:spcBef>
              <a:spcAft>
                <a:spcPts val="0"/>
              </a:spcAft>
            </a:pPr>
            <a:endParaRPr lang="en-US" sz="5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	                                  </a:t>
            </a:r>
            <a:r>
              <a:rPr lang="en-US" sz="1000" dirty="0">
                <a:solidFill>
                  <a:srgbClr val="C00000"/>
                </a:solidFill>
                <a:latin typeface="Myriad Pro"/>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fontAlgn="auto">
              <a:spcBef>
                <a:spcPts val="0"/>
              </a:spcBef>
              <a:spcAft>
                <a:spcPts val="0"/>
              </a:spcAft>
            </a:pPr>
            <a:r>
              <a:rPr lang="en-US" sz="1800" dirty="0" smtClean="0">
                <a:solidFill>
                  <a:srgbClr val="C00000"/>
                </a:solidFill>
                <a:latin typeface="Myriad Pro"/>
              </a:rPr>
              <a:t/>
            </a:r>
            <a:br>
              <a:rPr lang="en-US" sz="1800" dirty="0" smtClean="0">
                <a:solidFill>
                  <a:srgbClr val="C00000"/>
                </a:solidFill>
                <a:latin typeface="Myriad Pro"/>
              </a:rPr>
            </a:br>
            <a:r>
              <a:rPr lang="en-US" sz="1800" dirty="0" smtClean="0">
                <a:solidFill>
                  <a:srgbClr val="C00000"/>
                </a:solidFill>
                <a:latin typeface="Myriad Pro"/>
              </a:rPr>
              <a:t>These </a:t>
            </a:r>
            <a:r>
              <a:rPr lang="en-US" sz="1800" dirty="0">
                <a:solidFill>
                  <a:srgbClr val="C00000"/>
                </a:solidFill>
                <a:latin typeface="Myriad Pro"/>
              </a:rPr>
              <a:t>are </a:t>
            </a:r>
            <a:r>
              <a:rPr lang="en-US" sz="1800" dirty="0" smtClean="0">
                <a:solidFill>
                  <a:srgbClr val="C00000"/>
                </a:solidFill>
                <a:latin typeface="Myriad Pro"/>
              </a:rPr>
              <a:t>two rights </a:t>
            </a:r>
            <a:r>
              <a:rPr lang="en-US" sz="1800" dirty="0">
                <a:solidFill>
                  <a:srgbClr val="C00000"/>
                </a:solidFill>
                <a:latin typeface="Myriad Pro"/>
              </a:rPr>
              <a:t>you </a:t>
            </a:r>
            <a:r>
              <a:rPr lang="en-US" sz="1800" dirty="0" smtClean="0">
                <a:solidFill>
                  <a:srgbClr val="C00000"/>
                </a:solidFill>
                <a:latin typeface="Myriad Pro"/>
              </a:rPr>
              <a:t/>
            </a:r>
            <a:br>
              <a:rPr lang="en-US" sz="1800" dirty="0" smtClean="0">
                <a:solidFill>
                  <a:srgbClr val="C00000"/>
                </a:solidFill>
                <a:latin typeface="Myriad Pro"/>
              </a:rPr>
            </a:br>
            <a:r>
              <a:rPr lang="en-US" sz="1800" dirty="0" smtClean="0">
                <a:solidFill>
                  <a:srgbClr val="C00000"/>
                </a:solidFill>
                <a:latin typeface="Myriad Pro"/>
              </a:rPr>
              <a:t>have if </a:t>
            </a:r>
            <a:r>
              <a:rPr lang="en-US" sz="1800" dirty="0">
                <a:solidFill>
                  <a:srgbClr val="C00000"/>
                </a:solidFill>
                <a:latin typeface="Myriad Pro"/>
              </a:rPr>
              <a:t>you’re </a:t>
            </a:r>
            <a:r>
              <a:rPr lang="en-US" sz="1800" dirty="0" smtClean="0">
                <a:solidFill>
                  <a:srgbClr val="C00000"/>
                </a:solidFill>
                <a:latin typeface="Myriad Pro"/>
              </a:rPr>
              <a:t>hurt on </a:t>
            </a:r>
            <a:r>
              <a:rPr lang="en-US" sz="1800" dirty="0">
                <a:solidFill>
                  <a:srgbClr val="C00000"/>
                </a:solidFill>
                <a:latin typeface="Myriad Pro"/>
              </a:rPr>
              <a:t>the job</a:t>
            </a:r>
            <a:r>
              <a:rPr lang="en-US" sz="1800" dirty="0" smtClean="0">
                <a:solidFill>
                  <a:srgbClr val="C00000"/>
                </a:solidFill>
                <a:latin typeface="Myriad Pro"/>
              </a:rPr>
              <a:t>.</a:t>
            </a:r>
            <a:endParaRPr lang="en-US" sz="1000" dirty="0">
              <a:solidFill>
                <a:srgbClr val="C00000"/>
              </a:solidFill>
              <a:latin typeface="Myriad Pro"/>
            </a:endParaRPr>
          </a:p>
          <a:p>
            <a:pPr algn="r" fontAlgn="auto">
              <a:spcBef>
                <a:spcPts val="0"/>
              </a:spcBef>
              <a:spcAft>
                <a:spcPts val="0"/>
              </a:spcAft>
            </a:pPr>
            <a:endParaRPr lang="en-US" sz="1000" dirty="0">
              <a:solidFill>
                <a:srgbClr val="C00000"/>
              </a:solidFill>
              <a:latin typeface="Myriad Pro"/>
            </a:endParaRPr>
          </a:p>
          <a:p>
            <a:pPr algn="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 </a:t>
            </a:r>
            <a:r>
              <a:rPr lang="en-US" sz="1000" dirty="0">
                <a:solidFill>
                  <a:srgbClr val="C00000"/>
                </a:solidFill>
                <a:latin typeface="Myriad Pro"/>
              </a:rPr>
              <a:t>Click to close </a:t>
            </a:r>
            <a:endParaRPr lang="en-US" sz="1800" dirty="0">
              <a:solidFill>
                <a:srgbClr val="C00000"/>
              </a:solidFill>
              <a:latin typeface="Myriad Pro"/>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fontAlgn="auto">
              <a:spcBef>
                <a:spcPts val="0"/>
              </a:spcBef>
              <a:spcAft>
                <a:spcPts val="0"/>
              </a:spcAft>
            </a:pPr>
            <a:r>
              <a:rPr lang="en-US" sz="1800" dirty="0" smtClean="0">
                <a:solidFill>
                  <a:srgbClr val="C00000"/>
                </a:solidFill>
                <a:latin typeface="Myriad Pro"/>
              </a:rPr>
              <a:t> </a:t>
            </a:r>
          </a:p>
          <a:p>
            <a:pPr algn="ctr" fontAlgn="auto">
              <a:spcBef>
                <a:spcPts val="0"/>
              </a:spcBef>
              <a:spcAft>
                <a:spcPts val="0"/>
              </a:spcAft>
            </a:pPr>
            <a:r>
              <a:rPr lang="en-US" sz="1800" dirty="0" smtClean="0">
                <a:solidFill>
                  <a:srgbClr val="C00000"/>
                </a:solidFill>
                <a:latin typeface="Myriad Pro"/>
              </a:rPr>
              <a:t>MI law </a:t>
            </a:r>
            <a:r>
              <a:rPr lang="en-US" sz="1800" dirty="0">
                <a:solidFill>
                  <a:srgbClr val="C00000"/>
                </a:solidFill>
                <a:latin typeface="Myriad Pro"/>
              </a:rPr>
              <a:t>says </a:t>
            </a:r>
            <a:r>
              <a:rPr lang="en-US" sz="1800" dirty="0" smtClean="0">
                <a:solidFill>
                  <a:srgbClr val="C00000"/>
                </a:solidFill>
                <a:latin typeface="Myriad Pro"/>
              </a:rPr>
              <a:t>that </a:t>
            </a:r>
            <a:br>
              <a:rPr lang="en-US" sz="1800" dirty="0" smtClean="0">
                <a:solidFill>
                  <a:srgbClr val="C00000"/>
                </a:solidFill>
                <a:latin typeface="Myriad Pro"/>
              </a:rPr>
            </a:br>
            <a:r>
              <a:rPr lang="en-US" sz="1800" dirty="0" smtClean="0">
                <a:solidFill>
                  <a:srgbClr val="C00000"/>
                </a:solidFill>
                <a:latin typeface="Myriad Pro"/>
              </a:rPr>
              <a:t>14- and 15-year-olds can</a:t>
            </a:r>
            <a:br>
              <a:rPr lang="en-US" sz="1800" dirty="0" smtClean="0">
                <a:solidFill>
                  <a:srgbClr val="C00000"/>
                </a:solidFill>
                <a:latin typeface="Myriad Pro"/>
              </a:rPr>
            </a:br>
            <a:r>
              <a:rPr lang="en-US" sz="1800" dirty="0" smtClean="0">
                <a:solidFill>
                  <a:srgbClr val="C00000"/>
                </a:solidFill>
                <a:latin typeface="Myriad Pro"/>
              </a:rPr>
              <a:t>work until this </a:t>
            </a:r>
            <a:r>
              <a:rPr lang="en-US" sz="1800" dirty="0">
                <a:solidFill>
                  <a:srgbClr val="C00000"/>
                </a:solidFill>
                <a:latin typeface="Myriad Pro"/>
              </a:rPr>
              <a:t>time </a:t>
            </a:r>
            <a:r>
              <a:rPr lang="en-US" sz="1800" dirty="0" smtClean="0">
                <a:solidFill>
                  <a:srgbClr val="C00000"/>
                </a:solidFill>
                <a:latin typeface="Myriad Pro"/>
              </a:rPr>
              <a:t>on</a:t>
            </a:r>
            <a:br>
              <a:rPr lang="en-US" sz="1800" dirty="0" smtClean="0">
                <a:solidFill>
                  <a:srgbClr val="C00000"/>
                </a:solidFill>
                <a:latin typeface="Myriad Pro"/>
              </a:rPr>
            </a:br>
            <a:r>
              <a:rPr lang="en-US" sz="1800" dirty="0" smtClean="0">
                <a:solidFill>
                  <a:srgbClr val="C00000"/>
                </a:solidFill>
                <a:latin typeface="Myriad Pro"/>
              </a:rPr>
              <a:t>a </a:t>
            </a:r>
            <a:r>
              <a:rPr lang="en-US" sz="1800" dirty="0">
                <a:solidFill>
                  <a:srgbClr val="C00000"/>
                </a:solidFill>
                <a:latin typeface="Myriad Pro"/>
              </a:rPr>
              <a:t>school </a:t>
            </a:r>
            <a:r>
              <a:rPr lang="en-US" sz="1800" dirty="0" smtClean="0">
                <a:solidFill>
                  <a:srgbClr val="C00000"/>
                </a:solidFill>
                <a:latin typeface="Myriad Pro"/>
              </a:rPr>
              <a:t>night.</a:t>
            </a:r>
          </a:p>
          <a:p>
            <a:pPr algn="r" fontAlgn="auto">
              <a:spcBef>
                <a:spcPts val="0"/>
              </a:spcBef>
              <a:spcAft>
                <a:spcPts val="0"/>
              </a:spcAft>
            </a:pPr>
            <a:r>
              <a:rPr lang="en-US" sz="500" dirty="0" smtClean="0">
                <a:solidFill>
                  <a:srgbClr val="C00000"/>
                </a:solidFill>
                <a:latin typeface="Myriad Pro"/>
              </a:rPr>
              <a:t>                                                              </a:t>
            </a:r>
            <a:r>
              <a:rPr lang="en-US" sz="1000" dirty="0" smtClean="0">
                <a:solidFill>
                  <a:srgbClr val="C00000"/>
                </a:solidFill>
                <a:latin typeface="Myriad Pro"/>
              </a:rPr>
              <a:t>Click to close </a:t>
            </a:r>
          </a:p>
          <a:p>
            <a:pPr algn="r" fontAlgn="auto">
              <a:spcBef>
                <a:spcPts val="0"/>
              </a:spcBef>
              <a:spcAft>
                <a:spcPts val="0"/>
              </a:spcAft>
            </a:pPr>
            <a:endParaRPr lang="en-US" sz="1800" dirty="0">
              <a:solidFill>
                <a:srgbClr val="C00000"/>
              </a:solidFill>
              <a:latin typeface="Myriad Pro"/>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fontAlgn="auto">
              <a:spcBef>
                <a:spcPts val="0"/>
              </a:spcBef>
              <a:spcAft>
                <a:spcPts val="0"/>
              </a:spcAft>
            </a:pPr>
            <a:r>
              <a:rPr lang="en-US" sz="1800" dirty="0" smtClean="0">
                <a:solidFill>
                  <a:srgbClr val="C00000"/>
                </a:solidFill>
                <a:latin typeface="Myriad Pro"/>
              </a:rPr>
              <a:t>MI law </a:t>
            </a:r>
            <a:r>
              <a:rPr lang="en-US" sz="1800" dirty="0">
                <a:solidFill>
                  <a:srgbClr val="C00000"/>
                </a:solidFill>
                <a:latin typeface="Myriad Pro"/>
              </a:rPr>
              <a:t>says </a:t>
            </a:r>
            <a:r>
              <a:rPr lang="en-US" sz="1800" dirty="0" smtClean="0">
                <a:solidFill>
                  <a:srgbClr val="C00000"/>
                </a:solidFill>
                <a:latin typeface="Myriad Pro"/>
              </a:rPr>
              <a:t>that this is</a:t>
            </a:r>
            <a:br>
              <a:rPr lang="en-US" sz="1800" dirty="0" smtClean="0">
                <a:solidFill>
                  <a:srgbClr val="C00000"/>
                </a:solidFill>
                <a:latin typeface="Myriad Pro"/>
              </a:rPr>
            </a:br>
            <a:r>
              <a:rPr lang="en-US" sz="1800" dirty="0" smtClean="0">
                <a:solidFill>
                  <a:srgbClr val="C00000"/>
                </a:solidFill>
                <a:latin typeface="Myriad Pro"/>
              </a:rPr>
              <a:t>the latest time </a:t>
            </a:r>
            <a:r>
              <a:rPr lang="en-US" sz="1800" dirty="0">
                <a:solidFill>
                  <a:srgbClr val="C00000"/>
                </a:solidFill>
                <a:latin typeface="Myriad Pro"/>
              </a:rPr>
              <a:t>teens 16 </a:t>
            </a:r>
            <a:r>
              <a:rPr lang="en-US" sz="1800" dirty="0" smtClean="0">
                <a:solidFill>
                  <a:srgbClr val="C00000"/>
                </a:solidFill>
                <a:latin typeface="Myriad Pro"/>
              </a:rPr>
              <a:t>and 17 </a:t>
            </a:r>
            <a:r>
              <a:rPr lang="en-US" sz="1800" dirty="0">
                <a:solidFill>
                  <a:srgbClr val="C00000"/>
                </a:solidFill>
                <a:latin typeface="Myriad Pro"/>
              </a:rPr>
              <a:t>can </a:t>
            </a:r>
            <a:r>
              <a:rPr lang="en-US" sz="1800" dirty="0" smtClean="0">
                <a:solidFill>
                  <a:srgbClr val="C00000"/>
                </a:solidFill>
                <a:latin typeface="Myriad Pro"/>
              </a:rPr>
              <a:t>work on school nights.</a:t>
            </a:r>
          </a:p>
          <a:p>
            <a:pPr algn="r" fontAlgn="auto">
              <a:spcBef>
                <a:spcPts val="0"/>
              </a:spcBef>
              <a:spcAft>
                <a:spcPts val="0"/>
              </a:spcAft>
            </a:pPr>
            <a:endParaRPr lang="en-US" sz="10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to close </a:t>
            </a:r>
            <a:endParaRPr lang="en-US" sz="1000" dirty="0">
              <a:solidFill>
                <a:srgbClr val="C00000"/>
              </a:solidFill>
              <a:latin typeface="Myriad Pro"/>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fontAlgn="auto">
              <a:spcBef>
                <a:spcPts val="0"/>
              </a:spcBef>
              <a:spcAft>
                <a:spcPts val="0"/>
              </a:spcAft>
            </a:pPr>
            <a:r>
              <a:rPr lang="en-US" sz="1800" dirty="0" smtClean="0">
                <a:solidFill>
                  <a:srgbClr val="C00000"/>
                </a:solidFill>
                <a:latin typeface="Myriad Pro"/>
              </a:rPr>
              <a:t>MI law says that </a:t>
            </a:r>
            <a:r>
              <a:rPr lang="en-US" sz="1800" dirty="0">
                <a:solidFill>
                  <a:srgbClr val="C00000"/>
                </a:solidFill>
                <a:latin typeface="Myriad Pro"/>
              </a:rPr>
              <a:t>this </a:t>
            </a:r>
            <a:r>
              <a:rPr lang="en-US" sz="1800" dirty="0" smtClean="0">
                <a:solidFill>
                  <a:srgbClr val="C00000"/>
                </a:solidFill>
                <a:latin typeface="Myriad Pro"/>
              </a:rPr>
              <a:t>is </a:t>
            </a:r>
            <a:br>
              <a:rPr lang="en-US" sz="1800" dirty="0" smtClean="0">
                <a:solidFill>
                  <a:srgbClr val="C00000"/>
                </a:solidFill>
                <a:latin typeface="Myriad Pro"/>
              </a:rPr>
            </a:br>
            <a:r>
              <a:rPr lang="en-US" sz="1800" dirty="0" smtClean="0">
                <a:solidFill>
                  <a:srgbClr val="C00000"/>
                </a:solidFill>
                <a:latin typeface="Myriad Pro"/>
              </a:rPr>
              <a:t>the maximum number of hours 14- and 15- year-olds can </a:t>
            </a:r>
            <a:r>
              <a:rPr lang="en-US" sz="1800" dirty="0">
                <a:solidFill>
                  <a:srgbClr val="C00000"/>
                </a:solidFill>
                <a:latin typeface="Myriad Pro"/>
              </a:rPr>
              <a:t>work </a:t>
            </a:r>
            <a:r>
              <a:rPr lang="en-US" sz="1800" dirty="0" smtClean="0">
                <a:solidFill>
                  <a:srgbClr val="C00000"/>
                </a:solidFill>
                <a:latin typeface="Myriad Pro"/>
              </a:rPr>
              <a:t>in a </a:t>
            </a:r>
            <a:r>
              <a:rPr lang="en-US" sz="1800" dirty="0">
                <a:solidFill>
                  <a:srgbClr val="C00000"/>
                </a:solidFill>
                <a:latin typeface="Myriad Pro"/>
              </a:rPr>
              <a:t>school week</a:t>
            </a:r>
            <a:r>
              <a:rPr lang="en-US" sz="1800" dirty="0" smtClean="0">
                <a:solidFill>
                  <a:srgbClr val="C00000"/>
                </a:solidFill>
                <a:latin typeface="Myriad Pro"/>
              </a:rPr>
              <a:t>.</a:t>
            </a:r>
            <a:br>
              <a:rPr lang="en-US" sz="1800" dirty="0" smtClean="0">
                <a:solidFill>
                  <a:srgbClr val="C00000"/>
                </a:solidFill>
                <a:latin typeface="Myriad Pro"/>
              </a:rPr>
            </a:br>
            <a:endParaRPr lang="en-US" sz="500" dirty="0" smtClean="0">
              <a:solidFill>
                <a:srgbClr val="C00000"/>
              </a:solidFill>
              <a:latin typeface="Myriad Pro"/>
            </a:endParaRPr>
          </a:p>
          <a:p>
            <a:pPr algn="r" fontAlgn="auto">
              <a:spcBef>
                <a:spcPts val="0"/>
              </a:spcBef>
              <a:spcAft>
                <a:spcPts val="0"/>
              </a:spcAft>
            </a:pPr>
            <a:r>
              <a:rPr lang="en-US" sz="1000" dirty="0" smtClean="0">
                <a:solidFill>
                  <a:srgbClr val="C00000"/>
                </a:solidFill>
                <a:latin typeface="Myriad Pro"/>
              </a:rPr>
              <a:t>Click </a:t>
            </a:r>
            <a:r>
              <a:rPr lang="en-US" sz="1000" dirty="0">
                <a:solidFill>
                  <a:srgbClr val="C00000"/>
                </a:solidFill>
                <a:latin typeface="Myriad Pro"/>
              </a:rPr>
              <a:t>to close </a:t>
            </a:r>
            <a:endParaRPr lang="en-US" sz="1800" dirty="0">
              <a:solidFill>
                <a:srgbClr val="C00000"/>
              </a:solidFill>
              <a:latin typeface="Myriad Pro"/>
            </a:endParaRPr>
          </a:p>
        </p:txBody>
      </p:sp>
    </p:spTree>
    <p:extLst>
      <p:ext uri="{BB962C8B-B14F-4D97-AF65-F5344CB8AC3E}">
        <p14:creationId xmlns:p14="http://schemas.microsoft.com/office/powerpoint/2010/main" val="367151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viGDALSoJE?rel=0"/>
          <p:cNvPicPr>
            <a:picLocks noRot="1" noChangeAspect="1"/>
          </p:cNvPicPr>
          <p:nvPr>
            <a:videoFile r:link="rId1"/>
            <p:extLst>
              <p:ext uri="{DAA4B4D4-6D71-4841-9C94-3DE7FCFB9230}">
                <p14:media xmlns:p14="http://schemas.microsoft.com/office/powerpoint/2010/main" r:link="rId2"/>
              </p:ext>
            </p:extLst>
          </p:nvPr>
        </p:nvPicPr>
        <p:blipFill>
          <a:blip r:embed="rId5"/>
          <a:stretch>
            <a:fillRect/>
          </a:stretch>
        </p:blipFill>
        <p:spPr>
          <a:xfrm>
            <a:off x="5204011" y="2057400"/>
            <a:ext cx="3635189" cy="3862387"/>
          </a:xfrm>
          <a:prstGeom prst="rect">
            <a:avLst/>
          </a:prstGeom>
        </p:spPr>
      </p:pic>
      <p:sp>
        <p:nvSpPr>
          <p:cNvPr id="68616" name="Rectangle 8"/>
          <p:cNvSpPr>
            <a:spLocks noGrp="1" noChangeArrowheads="1"/>
          </p:cNvSpPr>
          <p:nvPr>
            <p:ph type="title"/>
          </p:nvPr>
        </p:nvSpPr>
        <p:spPr>
          <a:xfrm>
            <a:off x="0" y="0"/>
            <a:ext cx="9144000" cy="975360"/>
          </a:xfrm>
        </p:spPr>
        <p:txBody>
          <a:bodyPr>
            <a:noAutofit/>
          </a:bodyPr>
          <a:lstStyle/>
          <a:p>
            <a:pPr eaLnBrk="1" fontAlgn="auto" hangingPunct="1">
              <a:spcAft>
                <a:spcPts val="0"/>
              </a:spcAft>
              <a:defRPr/>
            </a:pPr>
            <a:r>
              <a:rPr lang="en-US" sz="3200" dirty="0">
                <a:effectLst/>
              </a:rPr>
              <a:t>Thank You </a:t>
            </a:r>
            <a:r>
              <a:rPr lang="en-US" sz="3200" dirty="0" smtClean="0">
                <a:effectLst/>
              </a:rPr>
              <a:t>For Attending This Presentation</a:t>
            </a:r>
            <a:endParaRPr lang="en-US" sz="3200" dirty="0">
              <a:effectLst/>
            </a:endParaRPr>
          </a:p>
        </p:txBody>
      </p:sp>
      <p:pic>
        <p:nvPicPr>
          <p:cNvPr id="3993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2695" y="1523522"/>
            <a:ext cx="4896505" cy="350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183103361"/>
              </p:ext>
            </p:extLst>
          </p:nvPr>
        </p:nvGraphicFramePr>
        <p:xfrm>
          <a:off x="457200" y="1189038"/>
          <a:ext cx="8382000" cy="4491037"/>
        </p:xfrm>
        <a:graphic>
          <a:graphicData uri="http://schemas.openxmlformats.org/presentationml/2006/ole">
            <mc:AlternateContent xmlns:mc="http://schemas.openxmlformats.org/markup-compatibility/2006">
              <mc:Choice xmlns:v="urn:schemas-microsoft-com:vml" Requires="v">
                <p:oleObj spid="_x0000_s34872"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457200" y="1189038"/>
                        <a:ext cx="8382000"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r>
              <a:rPr lang="en-US" sz="3200" dirty="0" smtClean="0">
                <a:latin typeface="+mj-lt"/>
              </a:rPr>
              <a:t>Teen Worker Injury Statistics</a:t>
            </a:r>
            <a:endParaRPr lang="en-US" sz="3200" dirty="0">
              <a:latin typeface="+mj-lt"/>
            </a:endParaRPr>
          </a:p>
        </p:txBody>
      </p:sp>
      <p:sp>
        <p:nvSpPr>
          <p:cNvPr id="20484" name="Rectangle 31"/>
          <p:cNvSpPr>
            <a:spLocks noGrp="1" noChangeArrowheads="1"/>
          </p:cNvSpPr>
          <p:nvPr>
            <p:ph type="body" sz="half" idx="1"/>
          </p:nvPr>
        </p:nvSpPr>
        <p:spPr>
          <a:xfrm>
            <a:off x="3733799"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auto">
              <a:spcBef>
                <a:spcPts val="0"/>
              </a:spcBef>
              <a:spcAft>
                <a:spcPts val="300"/>
              </a:spcAft>
            </a:pPr>
            <a:r>
              <a:rPr lang="en-US" sz="1000" dirty="0">
                <a:solidFill>
                  <a:prstClr val="black"/>
                </a:solidFill>
              </a:rPr>
              <a:t>*Includes restaurants. </a:t>
            </a:r>
          </a:p>
          <a:p>
            <a:pPr fontAlgn="auto">
              <a:spcBef>
                <a:spcPts val="0"/>
              </a:spcBef>
              <a:spcAft>
                <a:spcPts val="300"/>
              </a:spcAft>
            </a:pPr>
            <a:r>
              <a:rPr lang="en-US" sz="1000" dirty="0">
                <a:solidFill>
                  <a:prstClr val="black"/>
                </a:solidFill>
              </a:rPr>
              <a:t>These data are for injuries that require at least one day away from work. They do not include youth who work on small farms, work for government agencies, or are self-employed</a:t>
            </a:r>
            <a:r>
              <a:rPr lang="en-US" sz="1000" dirty="0" smtClean="0">
                <a:solidFill>
                  <a:prstClr val="black"/>
                </a:solidFill>
              </a:rPr>
              <a:t>. </a:t>
            </a:r>
            <a:r>
              <a:rPr lang="en-US" sz="1000" dirty="0">
                <a:solidFill>
                  <a:prstClr val="black"/>
                </a:solidFill>
              </a:rPr>
              <a:t>		</a:t>
            </a:r>
          </a:p>
          <a:p>
            <a:pPr fontAlgn="auto">
              <a:spcBef>
                <a:spcPts val="0"/>
              </a:spcBef>
              <a:spcAft>
                <a:spcPts val="300"/>
              </a:spcAft>
            </a:pPr>
            <a:r>
              <a:rPr lang="en-US" sz="1000" dirty="0">
                <a:solidFill>
                  <a:prstClr val="black"/>
                </a:solidFill>
              </a:rPr>
              <a:t>Source: NIOSH / CDC 2009  (</a:t>
            </a:r>
            <a:r>
              <a:rPr lang="en-US" sz="1000" dirty="0">
                <a:solidFill>
                  <a:prstClr val="black"/>
                </a:solidFill>
                <a:hlinkClick r:id="rId6"/>
              </a:rPr>
              <a:t>www.cdc.gov/niosh/topics/youth/chartpackage.html</a:t>
            </a:r>
            <a:r>
              <a:rPr lang="en-US" sz="1000" dirty="0">
                <a:solidFill>
                  <a:prstClr val="black"/>
                </a:solidFill>
              </a:rPr>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solidFill>
                  <a:prstClr val="black"/>
                </a:solidFill>
                <a:latin typeface="Myriad Pro"/>
              </a:rPr>
              <a:pPr eaLnBrk="1" hangingPunct="1"/>
              <a:t>7</a:t>
            </a:fld>
            <a:endParaRPr lang="en-US" sz="2400" dirty="0" smtClean="0">
              <a:solidFill>
                <a:prstClr val="black"/>
              </a:solidFill>
              <a:latin typeface="Myriad Pro"/>
            </a:endParaRPr>
          </a:p>
        </p:txBody>
      </p:sp>
    </p:spTree>
    <p:extLst>
      <p:ext uri="{BB962C8B-B14F-4D97-AF65-F5344CB8AC3E}">
        <p14:creationId xmlns:p14="http://schemas.microsoft.com/office/powerpoint/2010/main" val="31227199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j038215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534400" y="5875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Grp="1" noChangeArrowheads="1"/>
          </p:cNvSpPr>
          <p:nvPr>
            <p:ph idx="1"/>
          </p:nvPr>
        </p:nvSpPr>
        <p:spPr>
          <a:xfrm>
            <a:off x="30163" y="1143000"/>
            <a:ext cx="9144000" cy="3733800"/>
          </a:xfrm>
        </p:spPr>
        <p:txBody>
          <a:bodyPr/>
          <a:lstStyle/>
          <a:p>
            <a:pPr eaLnBrk="1" hangingPunct="1"/>
            <a:r>
              <a:rPr lang="en-US" sz="2600" dirty="0" smtClean="0"/>
              <a:t>Teens are injured at higher rates than adults.</a:t>
            </a:r>
          </a:p>
          <a:p>
            <a:pPr eaLnBrk="1" hangingPunct="1"/>
            <a:r>
              <a:rPr lang="en-US" sz="2600" dirty="0" smtClean="0"/>
              <a:t>230,000 teens are injured at work annually.</a:t>
            </a:r>
          </a:p>
          <a:p>
            <a:pPr eaLnBrk="1" hangingPunct="1"/>
            <a:r>
              <a:rPr lang="en-US" sz="2600" dirty="0" smtClean="0"/>
              <a:t>100,000 teens visit the emergency room due to work related injuries.</a:t>
            </a:r>
          </a:p>
          <a:p>
            <a:pPr eaLnBrk="1" hangingPunct="1"/>
            <a:r>
              <a:rPr lang="en-US" sz="2600" dirty="0" smtClean="0"/>
              <a:t>88 youths under age 20 died from work-related injuries in 2010, while 20,000 missed work in private industry due to occupational-related illness or injury</a:t>
            </a:r>
          </a:p>
          <a:p>
            <a:pPr eaLnBrk="1" hangingPunct="1"/>
            <a:r>
              <a:rPr lang="en-US" sz="2600" dirty="0" smtClean="0"/>
              <a:t>Fatal </a:t>
            </a:r>
            <a:r>
              <a:rPr lang="en-US" sz="2600" dirty="0"/>
              <a:t>work injuries involving workers under 16 years of age nearly doubled, rising from 10 in 2011 to 19 in 2012.</a:t>
            </a:r>
          </a:p>
          <a:p>
            <a:pPr marL="109537" indent="0" eaLnBrk="1" hangingPunct="1">
              <a:buNone/>
            </a:pPr>
            <a:endParaRPr lang="en-US" sz="2800" dirty="0" smtClean="0"/>
          </a:p>
          <a:p>
            <a:pPr eaLnBrk="1" hangingPunct="1"/>
            <a:endParaRPr lang="en-US" sz="2800" dirty="0" smtClean="0"/>
          </a:p>
          <a:p>
            <a:pPr eaLnBrk="1" hangingPunct="1">
              <a:buFont typeface="Wingdings" pitchFamily="2" charset="2"/>
              <a:buNone/>
            </a:pPr>
            <a:endParaRPr lang="en-US" dirty="0" smtClean="0">
              <a:solidFill>
                <a:schemeClr val="bg1"/>
              </a:solidFill>
            </a:endParaRPr>
          </a:p>
          <a:p>
            <a:pPr eaLnBrk="1" hangingPunct="1">
              <a:buFont typeface="Wingdings" pitchFamily="2" charset="2"/>
              <a:buNone/>
            </a:pPr>
            <a:endParaRPr lang="en-US" dirty="0" smtClean="0">
              <a:solidFill>
                <a:schemeClr val="bg1"/>
              </a:solidFill>
            </a:endParaRPr>
          </a:p>
        </p:txBody>
      </p:sp>
      <p:sp>
        <p:nvSpPr>
          <p:cNvPr id="9219" name="Rectangle 3"/>
          <p:cNvSpPr>
            <a:spLocks noGrp="1" noChangeArrowheads="1"/>
          </p:cNvSpPr>
          <p:nvPr>
            <p:ph type="title"/>
          </p:nvPr>
        </p:nvSpPr>
        <p:spPr>
          <a:xfrm>
            <a:off x="0" y="0"/>
            <a:ext cx="8915400" cy="914400"/>
          </a:xfrm>
        </p:spPr>
        <p:txBody>
          <a:bodyPr>
            <a:normAutofit/>
          </a:bodyPr>
          <a:lstStyle/>
          <a:p>
            <a:pPr algn="ctr" eaLnBrk="1" fontAlgn="auto" hangingPunct="1">
              <a:spcAft>
                <a:spcPts val="0"/>
              </a:spcAft>
              <a:defRPr/>
            </a:pPr>
            <a:r>
              <a:rPr lang="en-US" sz="4000" dirty="0">
                <a:solidFill>
                  <a:schemeClr val="tx1"/>
                </a:solidFill>
                <a:effectLst/>
              </a:rPr>
              <a:t>Teens </a:t>
            </a:r>
            <a:r>
              <a:rPr lang="en-US" sz="4000" dirty="0" smtClean="0">
                <a:solidFill>
                  <a:schemeClr val="tx1"/>
                </a:solidFill>
                <a:effectLst/>
              </a:rPr>
              <a:t>Injury Statistics</a:t>
            </a:r>
            <a:endParaRPr lang="en-US" sz="4000" dirty="0">
              <a:solidFill>
                <a:schemeClr val="tx1"/>
              </a:solidFill>
              <a:effectLst/>
            </a:endParaRPr>
          </a:p>
        </p:txBody>
      </p:sp>
      <p:pic>
        <p:nvPicPr>
          <p:cNvPr id="15365" name="Picture 5" descr="j023204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7600" y="4989513"/>
            <a:ext cx="1706563"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91281" y="5446712"/>
            <a:ext cx="8229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dirty="0" smtClean="0">
                <a:solidFill>
                  <a:srgbClr val="FF0000"/>
                </a:solidFill>
                <a:latin typeface="Impact" pitchFamily="34" charset="0"/>
              </a:rPr>
              <a:t>68 </a:t>
            </a:r>
            <a:r>
              <a:rPr lang="en-US" dirty="0">
                <a:solidFill>
                  <a:srgbClr val="FF0000"/>
                </a:solidFill>
                <a:latin typeface="Impact" pitchFamily="34" charset="0"/>
              </a:rPr>
              <a:t>TEENS ARE KILLED ON THE JOB EACH YEAR</a:t>
            </a:r>
          </a:p>
          <a:p>
            <a:pPr algn="ctr" eaLnBrk="1" hangingPunct="1"/>
            <a:endParaRPr lang="en-US" sz="3200" dirty="0">
              <a:latin typeface="Impact" pitchFamily="34" charset="0"/>
            </a:endParaRPr>
          </a:p>
        </p:txBody>
      </p:sp>
      <p:sp>
        <p:nvSpPr>
          <p:cNvPr id="15367" name="Rectangle 7"/>
          <p:cNvSpPr>
            <a:spLocks noChangeArrowheads="1"/>
          </p:cNvSpPr>
          <p:nvPr/>
        </p:nvSpPr>
        <p:spPr bwMode="auto">
          <a:xfrm>
            <a:off x="3540125" y="5867400"/>
            <a:ext cx="35575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Verdana" pitchFamily="34" charset="0"/>
              </a:rPr>
              <a:t>One Teen Every 9 Minutes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45" fill="hold"/>
                                        <p:tgtEl>
                                          <p:spTgt spid="9218"/>
                                        </p:tgtEl>
                                      </p:cBhvr>
                                    </p:cmd>
                                  </p:childTnLst>
                                </p:cTn>
                              </p:par>
                            </p:childTnLst>
                          </p:cTn>
                        </p:par>
                        <p:par>
                          <p:cTn id="7" fill="hold" nodeType="afterGroup">
                            <p:stCondLst>
                              <p:cond delay="2145"/>
                            </p:stCondLst>
                            <p:childTnLst>
                              <p:par>
                                <p:cTn id="8" presetID="6" presetClass="emph" presetSubtype="0" fill="hold" grpId="0" nodeType="afterEffect">
                                  <p:stCondLst>
                                    <p:cond delay="1000"/>
                                  </p:stCondLst>
                                  <p:childTnLst>
                                    <p:animScale>
                                      <p:cBhvr>
                                        <p:cTn id="9" dur="2000" fill="hold"/>
                                        <p:tgtEl>
                                          <p:spTgt spid="92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9218"/>
                </p:tgtEl>
              </p:cMediaNode>
            </p:audio>
          </p:childTnLst>
        </p:cTn>
      </p:par>
    </p:tnLst>
    <p:bldLst>
      <p:bldP spid="92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1026"/>
          <p:cNvSpPr>
            <a:spLocks noGrp="1" noChangeArrowheads="1"/>
          </p:cNvSpPr>
          <p:nvPr>
            <p:ph type="title"/>
          </p:nvPr>
        </p:nvSpPr>
        <p:spPr>
          <a:xfrm>
            <a:off x="0" y="0"/>
            <a:ext cx="8077200" cy="990600"/>
          </a:xfrm>
        </p:spPr>
        <p:txBody>
          <a:bodyPr>
            <a:normAutofit/>
          </a:bodyPr>
          <a:lstStyle/>
          <a:p>
            <a:pPr algn="ctr">
              <a:defRPr/>
            </a:pPr>
            <a:r>
              <a:rPr lang="en-US" dirty="0">
                <a:solidFill>
                  <a:schemeClr val="tx1"/>
                </a:solidFill>
                <a:effectLst/>
              </a:rPr>
              <a:t>Young Workers Get Hurt When:</a:t>
            </a:r>
          </a:p>
        </p:txBody>
      </p:sp>
      <p:sp>
        <p:nvSpPr>
          <p:cNvPr id="17411" name="Rectangle 1027"/>
          <p:cNvSpPr>
            <a:spLocks noGrp="1" noChangeArrowheads="1"/>
          </p:cNvSpPr>
          <p:nvPr>
            <p:ph type="body" idx="1"/>
          </p:nvPr>
        </p:nvSpPr>
        <p:spPr>
          <a:xfrm>
            <a:off x="76200" y="1371600"/>
            <a:ext cx="8991600" cy="4606925"/>
          </a:xfrm>
        </p:spPr>
        <p:txBody>
          <a:bodyPr/>
          <a:lstStyle/>
          <a:p>
            <a:r>
              <a:rPr lang="en-US" sz="2800" dirty="0" smtClean="0">
                <a:latin typeface="Arial Unicode MS" pitchFamily="34" charset="-128"/>
              </a:rPr>
              <a:t>They don’t have appropriate </a:t>
            </a:r>
            <a:r>
              <a:rPr lang="en-US" sz="2800" dirty="0" smtClean="0">
                <a:solidFill>
                  <a:srgbClr val="FF0000"/>
                </a:solidFill>
                <a:latin typeface="Arial Unicode MS" pitchFamily="34" charset="-128"/>
              </a:rPr>
              <a:t>supervision</a:t>
            </a:r>
          </a:p>
          <a:p>
            <a:endParaRPr lang="en-US" sz="2800" dirty="0" smtClean="0">
              <a:latin typeface="Arial Unicode MS" pitchFamily="34" charset="-128"/>
            </a:endParaRPr>
          </a:p>
          <a:p>
            <a:r>
              <a:rPr lang="en-US" sz="2800" dirty="0" smtClean="0">
                <a:latin typeface="Arial Unicode MS" pitchFamily="34" charset="-128"/>
              </a:rPr>
              <a:t>They perform jobs for which they are </a:t>
            </a:r>
            <a:r>
              <a:rPr lang="en-US" sz="2800" dirty="0" smtClean="0">
                <a:solidFill>
                  <a:srgbClr val="FF0000"/>
                </a:solidFill>
                <a:latin typeface="Arial Unicode MS" pitchFamily="34" charset="-128"/>
              </a:rPr>
              <a:t>not trained </a:t>
            </a:r>
            <a:r>
              <a:rPr lang="en-US" sz="2800" dirty="0" smtClean="0">
                <a:latin typeface="Arial Unicode MS" pitchFamily="34" charset="-128"/>
              </a:rPr>
              <a:t>– sometimes without being asked</a:t>
            </a:r>
          </a:p>
          <a:p>
            <a:endParaRPr lang="en-US" sz="2800" dirty="0" smtClean="0">
              <a:latin typeface="Arial Unicode MS" pitchFamily="34" charset="-128"/>
            </a:endParaRPr>
          </a:p>
          <a:p>
            <a:r>
              <a:rPr lang="en-US" sz="2800" dirty="0" smtClean="0">
                <a:latin typeface="Arial Unicode MS" pitchFamily="34" charset="-128"/>
              </a:rPr>
              <a:t>They work with </a:t>
            </a:r>
            <a:r>
              <a:rPr lang="en-US" sz="2800" dirty="0" smtClean="0">
                <a:solidFill>
                  <a:srgbClr val="FF0000"/>
                </a:solidFill>
                <a:latin typeface="Arial Unicode MS" pitchFamily="34" charset="-128"/>
              </a:rPr>
              <a:t>dangerous</a:t>
            </a:r>
            <a:r>
              <a:rPr lang="en-US" sz="2800" dirty="0" smtClean="0">
                <a:latin typeface="Arial Unicode MS" pitchFamily="34" charset="-128"/>
              </a:rPr>
              <a:t> tools or equipment</a:t>
            </a:r>
          </a:p>
          <a:p>
            <a:endParaRPr lang="en-US" sz="2800" dirty="0" smtClean="0">
              <a:latin typeface="Arial Unicode MS" pitchFamily="34" charset="-128"/>
            </a:endParaRPr>
          </a:p>
          <a:p>
            <a:r>
              <a:rPr lang="en-US" sz="2800" dirty="0" smtClean="0">
                <a:latin typeface="Arial Unicode MS" pitchFamily="34" charset="-128"/>
              </a:rPr>
              <a:t>They are required to perform tasks that </a:t>
            </a:r>
            <a:r>
              <a:rPr lang="en-US" sz="2800" dirty="0" smtClean="0">
                <a:solidFill>
                  <a:srgbClr val="FF0000"/>
                </a:solidFill>
                <a:latin typeface="Arial Unicode MS" pitchFamily="34" charset="-128"/>
              </a:rPr>
              <a:t>violate youth labor laws</a:t>
            </a:r>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3748</TotalTime>
  <Words>6138</Words>
  <Application>Microsoft Macintosh PowerPoint</Application>
  <PresentationFormat>On-screen Show (4:3)</PresentationFormat>
  <Paragraphs>765</Paragraphs>
  <Slides>62</Slides>
  <Notes>58</Notes>
  <HiddenSlides>8</HiddenSlides>
  <MMClips>11</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62</vt:i4>
      </vt:variant>
    </vt:vector>
  </HeadingPairs>
  <TitlesOfParts>
    <vt:vector size="71" baseType="lpstr">
      <vt:lpstr>Concourse</vt:lpstr>
      <vt:lpstr>1_Concourse</vt:lpstr>
      <vt:lpstr>3_Concourse</vt:lpstr>
      <vt:lpstr>4_Concourse</vt:lpstr>
      <vt:lpstr>Office Theme</vt:lpstr>
      <vt:lpstr>2_Office Theme</vt:lpstr>
      <vt:lpstr>1_Office Theme</vt:lpstr>
      <vt:lpstr>Worksheet</vt:lpstr>
      <vt:lpstr>Clip</vt:lpstr>
      <vt:lpstr>PowerPoint Presentation</vt:lpstr>
      <vt:lpstr>Job Safety Quiz</vt:lpstr>
      <vt:lpstr>Job Safety Quiz (continued)</vt:lpstr>
      <vt:lpstr>Extreme Safety Training Objectives</vt:lpstr>
      <vt:lpstr>Why Do Teens Work?</vt:lpstr>
      <vt:lpstr>Teens Do Get Hurt &amp; Sick On The Job</vt:lpstr>
      <vt:lpstr>Teen Worker Injury Statistics</vt:lpstr>
      <vt:lpstr>Teens Injury Statistics</vt:lpstr>
      <vt:lpstr>Young Workers Get Hurt When:</vt:lpstr>
      <vt:lpstr>Work in Violation of Labor Laws:</vt:lpstr>
      <vt:lpstr>In Michigan, Workers Under 18 May Not:</vt:lpstr>
      <vt:lpstr>Restricted Work</vt:lpstr>
      <vt:lpstr>PowerPoint Presentation</vt:lpstr>
      <vt:lpstr>Job Hazards</vt:lpstr>
      <vt:lpstr>Recognizing Job Hazards</vt:lpstr>
      <vt:lpstr>Recognizing Job Hazards</vt:lpstr>
      <vt:lpstr>Making the Job Safer</vt:lpstr>
      <vt:lpstr>Protection from Hazards</vt:lpstr>
      <vt:lpstr>Common Workplace Safety and Health Hazards</vt:lpstr>
      <vt:lpstr>Materials Handling</vt:lpstr>
      <vt:lpstr>Electrical Hazard Protection</vt:lpstr>
      <vt:lpstr>Slips, Trips &amp; Falls</vt:lpstr>
      <vt:lpstr>Preventing Slips, Trips, &amp; Falls</vt:lpstr>
      <vt:lpstr>Workplace Chemicals</vt:lpstr>
      <vt:lpstr>  Hazard Communication </vt:lpstr>
      <vt:lpstr>Effects of Excessive Noise</vt:lpstr>
      <vt:lpstr>Noise Standard Requirements</vt:lpstr>
      <vt:lpstr>Personal Protective Equipment</vt:lpstr>
      <vt:lpstr>Lab Safety</vt:lpstr>
      <vt:lpstr>Emergencies at Work</vt:lpstr>
      <vt:lpstr>Emergencies</vt:lpstr>
      <vt:lpstr>Emergency Action Plans</vt:lpstr>
      <vt:lpstr>MIOSHA Fact Sheets For Young  Workers</vt:lpstr>
      <vt:lpstr>      Adolescent  Aspirations</vt:lpstr>
      <vt:lpstr>Real Jobs, Real Risks</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Workplace Hazard Recognition Exercise</vt:lpstr>
      <vt:lpstr>Find the Hazards: Fast Food</vt:lpstr>
      <vt:lpstr>Find the Hazards: Grocery Store</vt:lpstr>
      <vt:lpstr>Find the Hazards: Office</vt:lpstr>
      <vt:lpstr>Taking Action on Workplace Problems</vt:lpstr>
      <vt:lpstr>Teen Workers Rights</vt:lpstr>
      <vt:lpstr>Real Jobs, Real Risks</vt:lpstr>
      <vt:lpstr>Teen Worker Responsibilities?</vt:lpstr>
      <vt:lpstr>Job Readiness Professionals Responsibilities</vt:lpstr>
      <vt:lpstr>PowerPoint Presentation</vt:lpstr>
      <vt:lpstr>PowerPoint Presentation</vt:lpstr>
      <vt:lpstr>PowerPoint Presentation</vt:lpstr>
      <vt:lpstr>PowerPoint Presentation</vt:lpstr>
      <vt:lpstr>PowerPoint Presentation</vt:lpstr>
      <vt:lpstr>Employer Responsibilities</vt:lpstr>
      <vt:lpstr>Young Worker Resources</vt:lpstr>
      <vt:lpstr>MIOSHA Consultation Education  &amp; Training Division</vt:lpstr>
      <vt:lpstr>Know Your Rights: Quiz Game</vt:lpstr>
      <vt:lpstr>Thank You For Attending This Presentation</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Department Of Information Technology</dc:creator>
  <cp:lastModifiedBy>AAPS Information Technology Department</cp:lastModifiedBy>
  <cp:revision>260</cp:revision>
  <cp:lastPrinted>2013-04-19T16:52:05Z</cp:lastPrinted>
  <dcterms:created xsi:type="dcterms:W3CDTF">2012-06-04T17:43:12Z</dcterms:created>
  <dcterms:modified xsi:type="dcterms:W3CDTF">2015-10-26T17:57:01Z</dcterms:modified>
</cp:coreProperties>
</file>